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3" r:id="rId2"/>
    <p:sldId id="562" r:id="rId3"/>
    <p:sldId id="543" r:id="rId4"/>
    <p:sldId id="560" r:id="rId5"/>
    <p:sldId id="554" r:id="rId6"/>
    <p:sldId id="555" r:id="rId7"/>
    <p:sldId id="556" r:id="rId8"/>
    <p:sldId id="559" r:id="rId9"/>
    <p:sldId id="557" r:id="rId10"/>
    <p:sldId id="544" r:id="rId11"/>
    <p:sldId id="545" r:id="rId12"/>
    <p:sldId id="546" r:id="rId13"/>
    <p:sldId id="547" r:id="rId14"/>
    <p:sldId id="548" r:id="rId15"/>
    <p:sldId id="551" r:id="rId16"/>
    <p:sldId id="513" r:id="rId17"/>
    <p:sldId id="514" r:id="rId18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394771-F7F6-4873-B7B2-EA21EC7F69EE}" v="1" dt="2024-01-15T22:20:56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23" autoAdjust="0"/>
    <p:restoredTop sz="94404" autoAdjust="0"/>
  </p:normalViewPr>
  <p:slideViewPr>
    <p:cSldViewPr>
      <p:cViewPr varScale="1">
        <p:scale>
          <a:sx n="74" d="100"/>
          <a:sy n="74" d="100"/>
        </p:scale>
        <p:origin x="10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AF394771-F7F6-4873-B7B2-EA21EC7F69EE}"/>
    <pc:docChg chg="addSld delSld modSld">
      <pc:chgData name="Rajeev Balasubramonian" userId="d1fdae7ed13c9a74" providerId="LiveId" clId="{AF394771-F7F6-4873-B7B2-EA21EC7F69EE}" dt="2024-01-15T22:30:33.442" v="15" actId="2696"/>
      <pc:docMkLst>
        <pc:docMk/>
      </pc:docMkLst>
      <pc:sldChg chg="modSp mod">
        <pc:chgData name="Rajeev Balasubramonian" userId="d1fdae7ed13c9a74" providerId="LiveId" clId="{AF394771-F7F6-4873-B7B2-EA21EC7F69EE}" dt="2024-01-15T22:22:16.601" v="13" actId="20577"/>
        <pc:sldMkLst>
          <pc:docMk/>
          <pc:sldMk cId="0" sldId="363"/>
        </pc:sldMkLst>
        <pc:spChg chg="mod">
          <ac:chgData name="Rajeev Balasubramonian" userId="d1fdae7ed13c9a74" providerId="LiveId" clId="{AF394771-F7F6-4873-B7B2-EA21EC7F69EE}" dt="2024-01-15T22:22:16.601" v="13" actId="20577"/>
          <ac:spMkLst>
            <pc:docMk/>
            <pc:sldMk cId="0" sldId="363"/>
            <ac:spMk id="4101" creationId="{9EF36DC9-3789-4440-8A6D-CC72238E132A}"/>
          </ac:spMkLst>
        </pc:spChg>
      </pc:sldChg>
      <pc:sldChg chg="del">
        <pc:chgData name="Rajeev Balasubramonian" userId="d1fdae7ed13c9a74" providerId="LiveId" clId="{AF394771-F7F6-4873-B7B2-EA21EC7F69EE}" dt="2024-01-15T22:30:33.442" v="15" actId="2696"/>
        <pc:sldMkLst>
          <pc:docMk/>
          <pc:sldMk cId="0" sldId="515"/>
        </pc:sldMkLst>
      </pc:sldChg>
      <pc:sldChg chg="del">
        <pc:chgData name="Rajeev Balasubramonian" userId="d1fdae7ed13c9a74" providerId="LiveId" clId="{AF394771-F7F6-4873-B7B2-EA21EC7F69EE}" dt="2024-01-15T22:30:04.962" v="14" actId="2696"/>
        <pc:sldMkLst>
          <pc:docMk/>
          <pc:sldMk cId="0" sldId="532"/>
        </pc:sldMkLst>
      </pc:sldChg>
      <pc:sldChg chg="del">
        <pc:chgData name="Rajeev Balasubramonian" userId="d1fdae7ed13c9a74" providerId="LiveId" clId="{AF394771-F7F6-4873-B7B2-EA21EC7F69EE}" dt="2024-01-15T22:21:49.581" v="1" actId="2696"/>
        <pc:sldMkLst>
          <pc:docMk/>
          <pc:sldMk cId="0" sldId="561"/>
        </pc:sldMkLst>
      </pc:sldChg>
      <pc:sldChg chg="add">
        <pc:chgData name="Rajeev Balasubramonian" userId="d1fdae7ed13c9a74" providerId="LiveId" clId="{AF394771-F7F6-4873-B7B2-EA21EC7F69EE}" dt="2024-01-15T22:20:56.927" v="0"/>
        <pc:sldMkLst>
          <pc:docMk/>
          <pc:sldMk cId="0" sldId="5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C8852795-40EF-4DA1-9C9A-68EF15B4D5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4384B7A-9844-43C5-9370-499369195DB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290B4698-D991-4341-9AE0-14EB3CCFCA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A547C113-420D-4997-8AEB-B412CC0C588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DF74D3-B45A-40F8-8E43-959E68611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79A2CEE-FFEB-4120-9748-7D3D498F56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4FBC34FB-E3DC-4C4C-8D38-E682B6EE29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AAE023F-7FC7-4F3A-BBFF-33AAEECD13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BFD1D36-DF46-4770-A375-5D0E0007D55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E3BA9A3-4BBA-441D-896B-474B1AA4C3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CF9EF8B3-7734-4EFB-AB4E-C4C2D599DF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FECD00-2A4B-4640-92CE-C7035E3CED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56C0A49-FBA1-419D-ADFA-B7CBFF0529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C07F48-F479-4CDC-8E6B-8F91A934B73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D735A30-7BBF-4F98-9F2E-CEA63E07BF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74BA97B-E138-4179-8F33-8F24A0E9E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BD3C9ED7-D2C7-4A62-A43B-7E6AA07EE0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533706-73A1-43E5-A5AF-6EE61E73B6A6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3175499-9675-4BED-BC51-B64D3F5A4D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50333A1-567C-4A37-ACA1-1002D6A65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5ACF208-F3E1-459E-84BB-BC064112B1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E27D46-BBD3-4929-A1DF-2D28DA98949C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FF11984-1BAF-4D43-BAF7-BDD6904AD2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9AC4BBF-44DC-41A7-A84C-F368619A4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23BCFAE-F49A-42EB-B806-56DB18D11B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1749ED-2953-43A1-B194-A948E4D4506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CA4C2BF-79E4-47FD-9196-FEA5003E5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DEFB446-DEC9-44BD-9D67-56DD00687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1F33D49F-61ED-4D4C-B359-CF73CA672B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01F693-C78A-4C9F-BD82-68B05BC61B79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D5602C2-F9FE-41A4-8C3A-73A825EC23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8F57C25-B509-4F34-A60D-9E52D479E1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4A7FC05-293B-4000-9461-0E4A41E60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04EA01-F370-462E-810E-D57A28EB0F90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BA523B0-5C7F-495C-ACAF-254EC6E375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B5C5B84-073B-4E7E-9C7A-6E3E259D5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51B51155-3F61-4D68-9E22-F40F14367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91F72F-ABD4-4A25-BCA5-220DDAE09C1E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7A64A6C-7FE4-4938-B792-C4CCDD5271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FAF6C55-EBA8-4509-B42B-867DE93A3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DC5CA0B-A935-4A7A-8FDD-3516BC60D4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1EFD15-3BC2-4EC7-B20B-F34FB998E8CB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150A25B-9B91-4A93-8646-AF090E613A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36713E0-2141-41E6-8201-83BA23D75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3675C96-6629-4860-AD95-F6BB12083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67A7F3-DDA0-41C5-9825-BE0D588F90C8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CD27EDF-2872-4288-895C-FE50ABC35E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5799178-B653-47EF-87E3-786068C2E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35AFD7A-D3FF-4254-80EC-0B6A30F7A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85EB9-0CF9-46D0-85AD-3FA2DA068B8A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5FBC653-BAD7-4C09-864B-87F3C3685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2FCF20B-B5BB-4A8A-B9DF-46D33F544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960D401-AC06-427D-A0F5-630B0AE3F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14C482-A9FC-4A1C-A69C-C1F3378592CF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5E0BE54-81E1-406D-997A-7C06B52A0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C9DCEF-C32A-4801-9CE6-09E69AB4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370899F-6BBC-4DD7-A5C1-2D644B83E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ACF47D-FDF6-450C-B6A2-FF92DC808C1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1AC73CB-2806-4804-9255-CD38FEE7A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21B2C8A-806E-4DA1-8A6E-F9C1C0EAB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077164A0-D073-4CCA-B5A2-F207DEA091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0D100F-3A7A-40D2-8083-B2C73DC0265A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3DEB6FB-CEC2-44B6-8808-FF9E08A80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A83E309-6113-4760-9CD1-77566F03D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5DE241F-28EF-44F8-9B64-1F8945AFF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89FA92-D933-487B-878C-B2DE36580EC1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6F9B338-FAEF-479C-9B78-E1453BC550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03B3C4B-FA0A-48DF-8727-A85AC30C5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C9BCF50-96F4-4D66-8259-51C4C67ED6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05420-FBA4-485F-9DDC-7DBD8BCF5D81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7E6B7A7-FA9B-4C77-B559-13F1D97897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F2831C0-BA5A-44DE-85F5-43ED19835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B647655-9222-4290-9D4D-BAAE57273B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B03FEF-1514-41E0-8E57-09769313657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6258FE0-790E-499D-93CE-B9E188701D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447D702-4715-466B-8344-E378484F13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52AD6977-5F1C-4896-B428-ECC84E4513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41F2A7-6829-4FEC-A536-D2B5FD3AB296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6584915-E529-4110-9760-ED3638CF57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19B1450-3066-43C0-98C6-D8E67743C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AE121C-6320-4A2A-B1E5-277FC4B439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0E2B81-00D4-4D1D-BC9B-672A26C6F1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990867-74A1-43A8-B8AA-5BC52A994A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AB13-A7E2-4501-B282-17C6E847D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35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FD7679-9F9F-415F-8F67-4103F0AB11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D367E5-71ED-4955-B83A-741474BB86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C82EA7-5C52-4793-9E27-807CE8EC29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5A41C-C393-41C4-A79D-A3EE64F81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10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C8E97B-3106-4A86-811C-25505D97F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264101-FAFA-4219-AFF0-4E5170DF6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118714-7E47-49FD-9433-C9408D6B88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524-0638-4626-B2BA-B9BFCA9246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9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9D8B14-7071-4B2F-838A-427C273AC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BCCF33-9ACB-4B46-BF34-D80AA62E6F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A79CE9-1D69-4F7F-AC67-C26517BB9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E5D2D-22CB-4FB8-A4C9-D1C06AAEED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08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40E017-1277-461A-95DD-164E6FC32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F2461F-A0D3-4544-8676-70CFBBC49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EF91E4-56EF-4ED0-88FF-15D7A2DC2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D0FF1-27D4-4DAD-A0FC-41D214DB7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57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5BFF79-F001-436F-907B-831231184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3967F0-BFB0-4CF4-9649-C2AFBD0E7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5A934B-55CE-4ADF-9940-CA6ACBD48F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45D7-DC0B-4E42-BD52-E8A2FEDB3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20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22CB74-D7B2-4F89-BBA7-FD0439090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77BE26-C3FC-4F08-9AE4-7CF004CCAA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1C64DD-E175-47D0-B539-8D9CE763C4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4C087-FD73-470A-920E-9672642C0B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35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AA902B-2467-4954-A020-0E8A26E354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DAD490-CBF3-448A-989E-F4E98CE4E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7402EB2-FBEA-4E1A-9B41-89FD566FF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559BD-DE1D-42F8-B8CB-A233D373A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20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49B037C-813A-4E61-9204-D73F7255C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D33B107-D183-4C62-A062-503F1FD8F2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F60DD35-8C4F-495E-BCF9-001520364F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2B41B-3877-4F14-8235-3112F3B09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17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C5D713-E45A-4932-9E20-075D2AC6E9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73D728-AEE4-4FDF-9E25-FBA263C287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F01B42-2A69-4E4D-9903-D9A6A99A6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E0327-C769-41FF-926E-3B75C474B0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94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6F7D33-1005-4967-AFAD-8CE56C5DE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54B234-9B3D-4878-A165-F63C0E80C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0C3E9-F79C-4802-9528-5F7BBA176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979B5-DC14-4550-A36A-F72879BA4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75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116C52-81C8-4371-9482-7ADE16B78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20CDED-9375-4401-9600-33F66F824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F80CD6D-6800-413E-81BF-7700A5DA71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241559-9C5A-4077-85A2-EAB8168CEC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EDB423D-265B-4080-8A05-AD51567A54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FE8990E1-7AE2-407A-B019-08E48C2830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04BBFD-E64C-4EA5-A1EE-3B66142E1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3ACE1-1056-4F02-B40C-F9C076187A3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4CD37AD-F098-44F8-8FD2-9D1A22B2C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348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3: Performance/Power, MIPS Instructions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D4816BC-5088-4C54-BDB4-58FA1A4A6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9EF36DC9-3789-4440-8A6D-CC72238E1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77589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performance/power equations,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MIPS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HW1 is due on Thursday (+ 1.5 days)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TA office hours (CADE Lab, TA queue)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B3432A-97B1-4450-B59F-E4B15D755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BD9DA-C6E2-402A-9C77-66577C530436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12E0EC05-5177-4FE1-AE22-E3B46B30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618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Benchmark Suites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9CFE1F1-E08C-421B-9153-95EC738E4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1D33654-0EDE-4B91-8E4F-C1D73CFE3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439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vendor announces a SPEC rating for their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measure of execution time for a fixed collection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function of a specific CPU, memory system, IO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system, operating system, compiler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enables easy comparison of different systems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key is coming up with a collection of relevant programs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72CB7D7-2349-4C22-9DEE-0D077B0B6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4423-60AE-433C-A767-8AE81D0FC298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173646-0FEC-4B7B-A525-A71266682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876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 CPU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BEADE80B-9D8B-453C-AF8E-FF0C3B2EC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CBABB4AC-2E12-4821-84CA-4B40BD94F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58" y="1371600"/>
            <a:ext cx="8542147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SPEC: System Performance Evaluation Corporation, an industry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consortium that creates a collection of relevant programs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 2006 includes 12 integer and 17 floating-point applications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SPEC rating specifies how much faster a system is, compared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a baseline machine – a system with SPEC rating 600 is 1.5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times faster than a system with SPEC rating 400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this rating incorporates the behavior of all 29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 – this may not necessarily predict performance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your favorite program!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Latest version: SPEC 2017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BB3056-88DC-48B7-B238-477D34B77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E4321-4FED-489A-AE31-5DB884A1FADB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C594773B-97E3-40C7-886C-EB9488E18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647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Deriving a Single Performance Number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40E4B38E-D5E4-47B6-A089-790B4CAF1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AF00087B-36BC-44A6-8128-568BB1F8D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258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is the performance of 29 different apps compressed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into a single performance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 uses geometric mean (GM) – the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each program is multiplied and the N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root is derived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Another popular metric is arithmetic mean (AM)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average of each program’s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Weighted arithmetic mean – the execution times of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 are weighted to balance priorities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C0239D5-6FBA-4740-9870-1995FF9E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E680D-809B-465B-9A1A-08F941B9B4F7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E71B99A8-1050-4FE9-90B2-6326896A8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66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Amdahl’s Law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290A843C-FD42-4815-8303-CED28FACF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F2BBC70C-621A-4DD8-9F08-E73652953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2641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Architecture design is very bottleneck-driven – make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common case fast, do not waste resources on a component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has little impact on overall performance/power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Amdahl’s Law: performance improvements through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enhancement is limited by the fraction of time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enhancement comes into play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a web server spends 40% of time in the CPU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60% of time doing I/O – a new processor that is 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times faster results in a 36% reduction in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(speedup of 1.56) – Amdahl’s Law states that maximum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execution time reduction is 40% (max speedup of 1.66)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A293058-BC93-49F3-B6F8-AB2C2D31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F289E-CD84-464D-80E8-120B59AF685B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8642FFD3-41EF-4553-812D-F98CDF8B0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15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Principles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03D06A3-455F-4728-9AA5-03AD0901F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59069F52-235E-422D-8854-7EB5E1002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1447800"/>
            <a:ext cx="736066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Amdahl’s Law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Energy: performance improvements typically also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in energy improvements – less leakage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90-10 rule: 10% of the program accounts for 90%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Principle of locality: the same data/code will be used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again (temporal locality), nearby data/code will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touched next (spatial locality)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4D0ADB9-A6E6-42BA-92C7-A3573BABF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3C661-BBD1-4FEE-A10C-91C45C776992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65210B7-4F97-4625-A401-8F28394F5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87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A48ADF98-86E9-47EF-8727-DB8629AE6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EAE8C5A-9590-4A5E-BEC0-52C8A003D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9017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Knowledge of hardware improves software quality: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compilers, OS, threaded programs, memory management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Important trends: growing transistors, move to multi-core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accelerators, slowing rate of performance improvement,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power/thermal constraints, long memory/disk latencies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Reasoning about performance: clock speeds, CPI,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benchmark suites, performance and power equations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Next: assembly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BD6FA7-10F3-45AE-851F-48313E35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BA294-5FE4-4DBC-9F1B-E73F82652C72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E95EE98-25E0-4C8E-A702-4951A3A27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40A72F2-2BF6-442B-A786-7F8A9496D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795AC8A2-45C3-4D95-9F5C-82E6950E2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0663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Understanding the language of the hardware is key to understanding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the hardware/software interface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program (in say, C) is compiled into an executable that is composed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machine instructions – this executable must also run on future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machines – for example, each Intel processor reads in the same x86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instructions, but each processor handles instructions differently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Java programs are converted into portable bytecode that is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into machine instructions during execution (just-in-time compilation)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What are important design principles when defining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set architecture (ISA)?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3A6D71-83CF-4F3A-9409-6B7F1D1F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7E5D9-CDBB-4178-A0A0-FF0E30B1AF4C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F725270-16ED-4CB5-981D-19A462884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164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Basic MIPS Instruction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2CD009E-F3C5-441B-8A64-E8202846C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88243162-6456-4E15-B76C-26D32A667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05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 code:                                  a = b + c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code: (human-friendly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add   a, b, c      #  a is the sum of b and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Machine code: (hardware-friendly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00000010001100100100000000100000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Translate the following C code into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a = b + c + d + e;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44F1A2-270F-4C01-B5D0-D199E0F0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05B45-7C09-4D37-A5B3-C71D7D41FACD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42911A5-94C7-40F0-9D32-810B90D5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51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Primer on Clocks and Cycles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AEF295F-F965-409B-99A2-A28E48723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7B2E4E-0155-4EA2-94E0-FCA7AB9F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E7CE5-C7F7-4026-8873-D7E1B7B0315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524E1D59-A33E-4BE3-BF70-63DED46D2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226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2D69182-71F4-4132-B9F1-1A298258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7B90BF1-F6F6-40AB-BA46-1F39F0F8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5509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CPU execution time = CPU clock cycles  x  Clock cycle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cycle time =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processor has a frequency of 3 GHz, the clock ticks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 billion times in a second – as we’ll soon see, with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tick, one or more/less instructions may complete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10 seconds on a 3 GHz processor,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how many clock cycles did it run for?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2 billion clock cycles on a 1.5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processor, what is the execution time in seconds?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DCCB977-20CB-4752-83FA-B261CAEC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E9F2-77EA-4D11-A043-7635DC1C7C0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596A3C6-3697-4298-8C5E-6DBF59605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26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II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9399082-ADB8-42D2-9C27-5256BDA44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D1FF41E-3BC7-4651-A8BD-AA9402AC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084" y="1641523"/>
            <a:ext cx="80653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CPU clock cycles =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clock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per instruction (CPI)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Substituting in previous equation,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 x 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a 2 GHz processor graduates an instruction every third cycle,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many instructions are there in a program that runs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 seconds?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17DBFC4-A6ED-47B6-82F3-BAB1FD64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EDF33-0EF9-4A1A-BA4D-E83A0DC0FAD8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A338F205-4364-4B5E-86BC-43B0BB307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61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Factors Influencing Performance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C6DB4B90-079C-4A28-A379-3BDA2AC8B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32076C1-7E99-4844-9FA9-31BCAAB00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147"/>
            <a:ext cx="788344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x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cycle time: manufacturing process (how fast is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transistor), how much work gets done in each pipeline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(more on this later)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the quality of the compiler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set architecture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CPI: the nature of each instruction and the quality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architecture implementation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B60822-C490-4BD2-89B9-F7A232E5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D25EC-4E19-46E1-8B81-EE3F483C4B28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8E987EE-975E-4F1F-A6CF-EFA572C2D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CD8F58C-8393-4F43-BB40-B5E9BA9D0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5E08937B-FFEF-45D5-B29A-087791F9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78" y="1583353"/>
            <a:ext cx="808330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x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Which of the following two systems is better?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program is converted into 4 billion MIPS instructions by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compiler ; the MIPS processor is implemented such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instruction completes in an average of 1.5 cycles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clock speed is 1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same program is converted into 2 billion x86 instructions;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x86 processor is implemented such that each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completes in an average of 6 cycles and the clock speed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1.5 GHz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BCFA1B7-1A48-4355-A62D-D3551DF4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184DE-63B1-4940-85B0-7E7BAEEA3A7C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0B69A54C-58EE-44DA-8349-9DF3B61D7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92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and Energy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685EB1BA-3C0F-4CE0-AAD4-EFE16CF46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BD982BC-00D3-41B7-9417-37975ABB0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16011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power = dynamic power + leakage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Dynamic power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activity x capacitance x voltage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Leakage power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voltage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  =  power  x 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(joules)     (watts)     (sec)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a CPU-bound program,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Execution time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cycle time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BCFA1B7-1A48-4355-A62D-D3551DF4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D4FE2-65B1-463E-BCEB-F4C354A3FB10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E460B73D-3196-47E1-BC8F-710FC104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61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Problem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DC830141-CD59-45C9-BD6A-3202D30954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ADA785D-9382-4E64-B01A-676FC978C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30387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1 GHz processor takes 100 seconds to execute a CPU-bound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program, while consuming 70 W of dynamic power and 30 W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leakage power.  Does the program consume less energy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Turbo boost mode when the frequency is increased to 1.2 GHz?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D151C-0CA3-43E0-8345-2DB97F03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50385-20E1-4AD9-AD75-BE730BC7A9AA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BA0B29C-1745-420C-BD07-E84378D80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61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Problem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F5F17172-4497-43B9-88BD-9D3144096A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7AB57117-7877-40DA-B2D5-B54D7E040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30387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1 GHz processor takes 100 seconds to execute a CPU-bound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program, while consuming 70 W of dynamic power and 30 W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leakage power.  Does the program consume less energy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Turbo boost mode when the frequency is increased to 1.2 GHz?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Normal mode energy = 100 W x 100 s = 10,000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Turbo mode energy = (70 x 1.2 + 30) x 100/1.2 = 9,500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Note: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Frequency only impacts dynamic power, not leakage power.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We assume that the program’s CPI is unchanged when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frequency is changed, i.e., exec time varies linearly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with cycle time.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47824</TotalTime>
  <Words>1361</Words>
  <Application>Microsoft Office PowerPoint</Application>
  <PresentationFormat>On-screen Show (4:3)</PresentationFormat>
  <Paragraphs>229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259</cp:revision>
  <dcterms:created xsi:type="dcterms:W3CDTF">2002-09-20T18:19:18Z</dcterms:created>
  <dcterms:modified xsi:type="dcterms:W3CDTF">2024-01-15T22:30:43Z</dcterms:modified>
</cp:coreProperties>
</file>