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63" r:id="rId2"/>
    <p:sldId id="463" r:id="rId3"/>
    <p:sldId id="464" r:id="rId4"/>
    <p:sldId id="433" r:id="rId5"/>
    <p:sldId id="442" r:id="rId6"/>
    <p:sldId id="443" r:id="rId7"/>
    <p:sldId id="465" r:id="rId8"/>
    <p:sldId id="466" r:id="rId9"/>
    <p:sldId id="444" r:id="rId10"/>
    <p:sldId id="434" r:id="rId11"/>
    <p:sldId id="445" r:id="rId12"/>
    <p:sldId id="446" r:id="rId13"/>
    <p:sldId id="447" r:id="rId14"/>
    <p:sldId id="427" r:id="rId15"/>
    <p:sldId id="428" r:id="rId16"/>
    <p:sldId id="436" r:id="rId17"/>
    <p:sldId id="430" r:id="rId18"/>
    <p:sldId id="432" r:id="rId19"/>
    <p:sldId id="448" r:id="rId20"/>
    <p:sldId id="426" r:id="rId21"/>
    <p:sldId id="422" r:id="rId2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/>
  </p:normalViewPr>
  <p:slideViewPr>
    <p:cSldViewPr>
      <p:cViewPr varScale="1">
        <p:scale>
          <a:sx n="65" d="100"/>
          <a:sy n="65" d="100"/>
        </p:scale>
        <p:origin x="1323" y="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2E522422-A590-4DDB-88E1-C09D240D39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DC97A4D2-C776-4764-8DE1-2BA7607CB5E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6810FB03-50A5-4B2F-AF15-BD157338245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AA1198C-4014-4D16-8AEC-31C15D744D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FA496BAB-BDE1-411E-B88E-68701CBEB6B8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E5A880EB-CDF0-45E8-834B-F987F19E801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BAE9868-3EDA-4577-8E8C-9E5F386F844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4A67C2CE-B863-4E4E-A306-7B8AB9789B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75D4D0D1-75E2-4D19-98AC-1F815231A47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B0AAEA45-2223-45A8-ACD6-810028AD074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D47856AC-2283-476B-A731-A161B30D57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>
            <a:extLst>
              <a:ext uri="{FF2B5EF4-FFF2-40B4-BE49-F238E27FC236}">
                <a16:creationId xmlns:a16="http://schemas.microsoft.com/office/drawing/2014/main" id="{2DCA2559-DD7C-4A31-8FD8-D379B50720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FF5DFB75-B34A-4A05-B1E1-FA4F28E6692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2531" name="Rectangle 2">
            <a:extLst>
              <a:ext uri="{FF2B5EF4-FFF2-40B4-BE49-F238E27FC236}">
                <a16:creationId xmlns:a16="http://schemas.microsoft.com/office/drawing/2014/main" id="{39CA708B-4D89-4322-AC06-FA995462C4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22532" name="Rectangle 3">
            <a:extLst>
              <a:ext uri="{FF2B5EF4-FFF2-40B4-BE49-F238E27FC236}">
                <a16:creationId xmlns:a16="http://schemas.microsoft.com/office/drawing/2014/main" id="{A1FFBBAA-FFD6-4013-A5BE-B3D9D693CE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>
            <a:extLst>
              <a:ext uri="{FF2B5EF4-FFF2-40B4-BE49-F238E27FC236}">
                <a16:creationId xmlns:a16="http://schemas.microsoft.com/office/drawing/2014/main" id="{77352BCF-9F2B-41ED-8CF6-129300AFE7C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C71DF28-4192-469F-8A2D-8B8AEEC0865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4579" name="Rectangle 2">
            <a:extLst>
              <a:ext uri="{FF2B5EF4-FFF2-40B4-BE49-F238E27FC236}">
                <a16:creationId xmlns:a16="http://schemas.microsoft.com/office/drawing/2014/main" id="{0355E696-6AE4-4108-8641-5F4494481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0A929D37-F81C-4158-8631-84FAC3FAFD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>
            <a:extLst>
              <a:ext uri="{FF2B5EF4-FFF2-40B4-BE49-F238E27FC236}">
                <a16:creationId xmlns:a16="http://schemas.microsoft.com/office/drawing/2014/main" id="{62E18BE1-2E58-4AD0-8447-6177DF727E6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54ECC50-D26A-4262-884D-4B9521ADC6AF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6627" name="Rectangle 2">
            <a:extLst>
              <a:ext uri="{FF2B5EF4-FFF2-40B4-BE49-F238E27FC236}">
                <a16:creationId xmlns:a16="http://schemas.microsoft.com/office/drawing/2014/main" id="{CF8098F7-F539-42B7-A05A-3DF0BF68A62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3AEECE71-F781-414F-BD9D-9A5FE744DD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>
            <a:extLst>
              <a:ext uri="{FF2B5EF4-FFF2-40B4-BE49-F238E27FC236}">
                <a16:creationId xmlns:a16="http://schemas.microsoft.com/office/drawing/2014/main" id="{0EFA819A-50D9-42D5-B398-AFC755DFF0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41D32EEA-FA98-4C1D-92E9-6C643C05CB6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8675" name="Rectangle 2">
            <a:extLst>
              <a:ext uri="{FF2B5EF4-FFF2-40B4-BE49-F238E27FC236}">
                <a16:creationId xmlns:a16="http://schemas.microsoft.com/office/drawing/2014/main" id="{8A759905-C8B8-46DE-B02C-72BB7C9F17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>
            <a:extLst>
              <a:ext uri="{FF2B5EF4-FFF2-40B4-BE49-F238E27FC236}">
                <a16:creationId xmlns:a16="http://schemas.microsoft.com/office/drawing/2014/main" id="{7C0773E3-4386-4DF5-A03F-2BB09D0493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>
            <a:extLst>
              <a:ext uri="{FF2B5EF4-FFF2-40B4-BE49-F238E27FC236}">
                <a16:creationId xmlns:a16="http://schemas.microsoft.com/office/drawing/2014/main" id="{A32AB8DC-F217-4D0F-9B63-62B0DA9B78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4BE75A-3B2E-4E2F-8C3C-9F6E60A26726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0723" name="Rectangle 2">
            <a:extLst>
              <a:ext uri="{FF2B5EF4-FFF2-40B4-BE49-F238E27FC236}">
                <a16:creationId xmlns:a16="http://schemas.microsoft.com/office/drawing/2014/main" id="{546C800D-ABF0-4913-AF8E-2E24AD156B2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10B2414C-4648-49F0-B3AD-665E715B645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73A620C3-B0C6-496B-BA15-9A52DE4F7F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52E81007-5FDB-498E-A3A1-11FBFB0BD6EA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75C9863D-E5ED-4E65-B8E1-9D0C4BA9663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C0EBDF1D-E174-4E04-BA0C-6409FF4902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71A62338-5A25-4871-B255-CACE6E58C85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01FB2B8-62F4-40D2-B534-F609DB376DC4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0615606C-0FC9-4DAF-86BD-A885DAD7CC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EB77131F-44CB-4308-8BD4-F313EB0440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BA1D68C6-5A53-45B7-8271-861E0DEB3BC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FF810DD-B0DA-411A-A350-9E5C89A9A4D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66E3AC37-E0C4-43EE-AD5A-C92F336C7C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AAEA315E-8399-4F10-962C-BDCCCC833C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30E20BE5-7C76-48C5-AEED-1FF548B5C0B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F8822F9-2309-4D30-8D47-4D7B3040FE7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1C15739-12B0-4E50-86A8-77BB8F53FB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CF175818-C54A-49E3-BE18-7B01A2D5C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1736E8B5-22A2-4E2A-8D12-B29F5977D28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CB98CC2-3FB3-4EF5-BDCB-02CDFCB8880C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E2711E3-7113-4C5B-815E-CA492A29519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10DC4BCD-69B6-4FF2-BE2C-FF1D305F3D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>
            <a:extLst>
              <a:ext uri="{FF2B5EF4-FFF2-40B4-BE49-F238E27FC236}">
                <a16:creationId xmlns:a16="http://schemas.microsoft.com/office/drawing/2014/main" id="{BBC50510-CAE9-4791-995B-863F797EF2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63B9473C-5DD9-4620-864B-18A0E702830B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2771" name="Rectangle 2">
            <a:extLst>
              <a:ext uri="{FF2B5EF4-FFF2-40B4-BE49-F238E27FC236}">
                <a16:creationId xmlns:a16="http://schemas.microsoft.com/office/drawing/2014/main" id="{5E2316A5-282D-4DFC-95D6-56D0A9A5093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>
            <a:extLst>
              <a:ext uri="{FF2B5EF4-FFF2-40B4-BE49-F238E27FC236}">
                <a16:creationId xmlns:a16="http://schemas.microsoft.com/office/drawing/2014/main" id="{FE490BD0-7599-411F-A702-A7912396FC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ED6C83C2-0B8D-4E3E-8E1B-36907DB64D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6F92BD3-5BBD-4E7D-8F34-716740B2443E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20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72D572BC-BA18-44F4-8D05-1B7B14A4EF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E1E9F24-CBE3-47DD-91FE-67E7C714F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792263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B5911F71-4F03-42D5-8A02-41CDE41D8D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A1A02FD6-AAC0-4049-8E1D-BE6B5D184E77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21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1DEF3070-249E-4437-9D95-A6A5F20CAAF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>
            <a:extLst>
              <a:ext uri="{FF2B5EF4-FFF2-40B4-BE49-F238E27FC236}">
                <a16:creationId xmlns:a16="http://schemas.microsoft.com/office/drawing/2014/main" id="{E36C2EE1-188B-4349-BDBD-FD3F246E60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>
            <a:extLst>
              <a:ext uri="{FF2B5EF4-FFF2-40B4-BE49-F238E27FC236}">
                <a16:creationId xmlns:a16="http://schemas.microsoft.com/office/drawing/2014/main" id="{58F43039-AA4A-4BAC-BAB5-F20D108BA59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38ADC167-C9C7-404C-9313-0B39AA3C0D2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19" name="Rectangle 2">
            <a:extLst>
              <a:ext uri="{FF2B5EF4-FFF2-40B4-BE49-F238E27FC236}">
                <a16:creationId xmlns:a16="http://schemas.microsoft.com/office/drawing/2014/main" id="{5EE73FF4-3B36-47AD-8923-AC53E28920B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>
            <a:extLst>
              <a:ext uri="{FF2B5EF4-FFF2-40B4-BE49-F238E27FC236}">
                <a16:creationId xmlns:a16="http://schemas.microsoft.com/office/drawing/2014/main" id="{016E047C-F05D-41AE-B9F9-C0DBA078E5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>
            <a:extLst>
              <a:ext uri="{FF2B5EF4-FFF2-40B4-BE49-F238E27FC236}">
                <a16:creationId xmlns:a16="http://schemas.microsoft.com/office/drawing/2014/main" id="{0511677F-07DF-4B62-86D2-D426EC363B8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EF20161-8143-4640-882A-EF643A2D4980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6867" name="Rectangle 2">
            <a:extLst>
              <a:ext uri="{FF2B5EF4-FFF2-40B4-BE49-F238E27FC236}">
                <a16:creationId xmlns:a16="http://schemas.microsoft.com/office/drawing/2014/main" id="{AFB8E5C2-975C-44A1-8C7B-4C1B12E7CDA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3">
            <a:extLst>
              <a:ext uri="{FF2B5EF4-FFF2-40B4-BE49-F238E27FC236}">
                <a16:creationId xmlns:a16="http://schemas.microsoft.com/office/drawing/2014/main" id="{35A83424-CA7A-435F-9C32-3264FAEB7B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D7A1CA88-880B-4A5E-B999-64B3BE4310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80FEFD15-8821-4E53-8503-DAA6B79EB4A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5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D5D3BE33-06DA-443A-978A-4836E6AADDD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C8407F1F-FD24-4681-810C-F904CFB38C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A08FC2FB-9498-46A1-BD08-1DD2D7C2E8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12624DDC-2724-4A2D-80B5-4A52D1E32ED8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6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9C5AB0FF-518B-415A-A880-840200AE4EA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10365E71-BD2B-4A59-8DB0-68D59FF6A5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DA00E51F-29D1-45DF-BC77-2BEB0433CC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2E509FE-19B6-48A8-9C4F-907D18D93179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7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F9B3FAD4-062B-41C9-95AF-92A384E03E3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8916" name="Rectangle 3">
            <a:extLst>
              <a:ext uri="{FF2B5EF4-FFF2-40B4-BE49-F238E27FC236}">
                <a16:creationId xmlns:a16="http://schemas.microsoft.com/office/drawing/2014/main" id="{04C6CFFD-D75C-453C-BFE7-072585194E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35161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6DCFECAC-F8DF-4373-933E-22723B6537D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CBFBA71F-C9C3-47ED-BC36-4E78AA7054FD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8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CF9212AB-49CD-4B4D-BEBF-AD7A686C3F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40964" name="Rectangle 3">
            <a:extLst>
              <a:ext uri="{FF2B5EF4-FFF2-40B4-BE49-F238E27FC236}">
                <a16:creationId xmlns:a16="http://schemas.microsoft.com/office/drawing/2014/main" id="{A53FA952-8697-4ED0-A3BB-21BBA5C5EF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505876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>
            <a:extLst>
              <a:ext uri="{FF2B5EF4-FFF2-40B4-BE49-F238E27FC236}">
                <a16:creationId xmlns:a16="http://schemas.microsoft.com/office/drawing/2014/main" id="{7552DE52-7935-4627-9864-7A824C42434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0FFCC718-3C14-437A-B0E9-960A2377E603}" type="slidenum">
              <a:rPr lang="en-US" altLang="en-US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9</a:t>
            </a:fld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0483" name="Rectangle 2">
            <a:extLst>
              <a:ext uri="{FF2B5EF4-FFF2-40B4-BE49-F238E27FC236}">
                <a16:creationId xmlns:a16="http://schemas.microsoft.com/office/drawing/2014/main" id="{D3E347E2-890A-4E8F-BC84-245600DD32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923F294-40AD-44CB-BD68-CC500E10A4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8CF986-26AE-476D-81C7-48FB915897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42E7147-CF2D-4973-AEAB-1C07C26EDA1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44AEF58-D2A4-4D6D-A705-F0DE6B8F18F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7EB609-19E4-4791-9EB1-05C6AADB20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1433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05DE2D4-E7B6-42C4-8FA1-2ACCC1FC037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3B4792D-5728-4153-A0F3-ACA0149B0AF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0291628-C4C9-46A9-83AB-C287C0FCAC2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0C7679-98EC-4122-9F94-89C641766DD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88698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37A50B9-2250-4589-B250-1BC052641FE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0429F03-CAB1-4C35-A960-CC4B3B4C0D2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F58482-AED3-47D4-9CD5-32B01C3E9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56B8BE-E348-46E5-8E11-8A6E48832CF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9091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3AC1D93-7AA0-4E87-BFB7-A93AFC5110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9840E08-B70E-483C-AF2E-06E49638FA3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FC92A06-B9AB-4772-A076-E8416DE611B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DD4D4C-B087-460E-874A-1A7BC6B2A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021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435B4A-74FC-4793-808B-8DBA814C248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7855E1E-8C6F-4978-BE86-CC0886D804E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F4F2351-ADD9-497F-8F79-70E448FF3D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6EFDA4D-766D-4F84-8D49-D36D3A8B9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34460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19C5046-8A1A-4820-9E81-E32E2A4EA0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7684E9B-65FB-442C-A88D-0871D54153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2C1B0C-1EBA-4472-AB7F-C79539728F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868C7A6-CBB2-4DA4-8669-C546B37093A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3700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E2B6994-5E72-4A9A-A90B-29F1900399F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5C2A696C-BFEF-42BC-86F3-196055C09C1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99C8B7E-7B7F-44C6-B7EE-ED1C2C1E4B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1AE286-0F8B-452B-A346-B80FBB3FA1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54128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B359E9-6C3C-4643-BABF-B4E768B4D98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8D0E12F4-C006-4D0B-A01C-9174C899A6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FFC144B-4C48-470D-9EA2-FFA6D3A0E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C7E49F-8BAD-44E1-B2C7-3A4EAA8942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4215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B2790DCF-63E5-411B-A596-97327520EA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DBBCE3E9-4C57-49C3-A27F-F56F40912C1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DAA5D86-56BB-4D82-A086-1CFE7180D6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C670CCE-FA08-45CA-A841-A066A6683C7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110981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B8FC847-1E61-4F8B-BA0E-3BBC4A0B245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65DD61B-8749-42B2-8CB8-B235A22EAEE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BB901A9-32DC-4C10-97B5-EA92A6BF7C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1FDD290-55A5-4B74-A5AD-BB095761B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7860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4AF71E9-4004-4790-AF5C-48DCC82888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E52738-C925-4803-BE93-7DC5F4D32C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37C7569-F3B5-42C7-9947-6284A4E1C9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3DA59BD-7F77-4BCE-8272-FEDDC4BC38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148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87E9B5-3F43-4525-95FB-D23ACDA9A6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CC89A32-4B36-4B2F-BE91-6CE85EBC41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ACE096D5-7857-49AF-A71B-44F03CDC01D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DA3F18A-182B-4796-A2B0-E306A3AFEDD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888097D9-079E-4903-8B77-0BDA670FE47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imes New Roman" panose="02020603050405020304" pitchFamily="18" charset="0"/>
              </a:defRPr>
            </a:lvl1pPr>
          </a:lstStyle>
          <a:p>
            <a:fld id="{0532863F-4AA4-452B-BB7A-F4F7A03136C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FE7B0CC0-6C2C-4A67-8266-003E881FE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6C752ED-C882-42A2-8182-4C1CDE8435F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872D7049-7212-4B5D-BBF1-87F32090F2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47262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Lecture: Metrics, Benchmarks, Performance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454E31E6-CCAE-414E-BB17-A08D021F812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0559A2E6-F3AF-4494-8252-297B196A7E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742626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Topics: benchmark suites, summarizing performance,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performance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HW1 due Wednesday 1:25pm (+ 1.5 day auto extension)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3">
            <a:extLst>
              <a:ext uri="{FF2B5EF4-FFF2-40B4-BE49-F238E27FC236}">
                <a16:creationId xmlns:a16="http://schemas.microsoft.com/office/drawing/2014/main" id="{8D87B5A1-9DB1-4022-8646-36672A1D91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65995AB-86EC-413A-A312-0223E03443FB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400"/>
          </a:p>
        </p:txBody>
      </p:sp>
      <p:sp>
        <p:nvSpPr>
          <p:cNvPr id="21507" name="Text Box 2">
            <a:extLst>
              <a:ext uri="{FF2B5EF4-FFF2-40B4-BE49-F238E27FC236}">
                <a16:creationId xmlns:a16="http://schemas.microsoft.com/office/drawing/2014/main" id="{B50A5BC2-B33D-4BD9-9D65-E7ABA48612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6857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Speedup Vs. Percentage</a:t>
            </a:r>
          </a:p>
        </p:txBody>
      </p:sp>
      <p:sp>
        <p:nvSpPr>
          <p:cNvPr id="21508" name="Line 3">
            <a:extLst>
              <a:ext uri="{FF2B5EF4-FFF2-40B4-BE49-F238E27FC236}">
                <a16:creationId xmlns:a16="http://schemas.microsoft.com/office/drawing/2014/main" id="{B011C099-C2B3-4F05-8F8D-B096FA54B917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9" name="Text Box 4">
            <a:extLst>
              <a:ext uri="{FF2B5EF4-FFF2-40B4-BE49-F238E27FC236}">
                <a16:creationId xmlns:a16="http://schemas.microsoft.com/office/drawing/2014/main" id="{4D4B7042-6EFF-4509-A88B-0A9E58DA6B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371600"/>
            <a:ext cx="7507504" cy="52629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“Speedup” is a ratio = old exec time / new exec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“Improvement”, “Increase”, “Decrease” usually refer to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percentage relative to the baseline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= (new perf – old perf) / old perf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performance is proportional to 1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exectime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program ran in 100 seconds on my old laptop and in 70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seconds on my new laptop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speedup?  (1/70) / (1/100)  = 1.42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percentage increase in performance?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( 1/70 – 1/100 ) / (1/100) = 42%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What is the reduction in execution time?  30%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3">
            <a:extLst>
              <a:ext uri="{FF2B5EF4-FFF2-40B4-BE49-F238E27FC236}">
                <a16:creationId xmlns:a16="http://schemas.microsoft.com/office/drawing/2014/main" id="{D209B670-A498-4A08-803A-EF32CE725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72161044-AF35-4E89-90B8-DEAF90EF162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400"/>
          </a:p>
        </p:txBody>
      </p:sp>
      <p:sp>
        <p:nvSpPr>
          <p:cNvPr id="23555" name="Text Box 2">
            <a:extLst>
              <a:ext uri="{FF2B5EF4-FFF2-40B4-BE49-F238E27FC236}">
                <a16:creationId xmlns:a16="http://schemas.microsoft.com/office/drawing/2014/main" id="{125D56C3-AC2A-46F5-AD0B-FCAA990B46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6945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CPU Performance Equation</a:t>
            </a:r>
          </a:p>
        </p:txBody>
      </p:sp>
      <p:sp>
        <p:nvSpPr>
          <p:cNvPr id="23556" name="Line 3">
            <a:extLst>
              <a:ext uri="{FF2B5EF4-FFF2-40B4-BE49-F238E27FC236}">
                <a16:creationId xmlns:a16="http://schemas.microsoft.com/office/drawing/2014/main" id="{235A2A02-00AF-4668-9D87-203AA92D2D7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7" name="Text Box 4">
            <a:extLst>
              <a:ext uri="{FF2B5EF4-FFF2-40B4-BE49-F238E27FC236}">
                <a16:creationId xmlns:a16="http://schemas.microsoft.com/office/drawing/2014/main" id="{C0F660C4-D438-466D-858A-97F7135963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2202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 time = clock cycle time x cycles per instruction x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number of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Influencing factors for each: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cycle time: technology and pipeline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CPI: architecture and instruction set design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instruction count: instruction set design and compiler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3">
            <a:extLst>
              <a:ext uri="{FF2B5EF4-FFF2-40B4-BE49-F238E27FC236}">
                <a16:creationId xmlns:a16="http://schemas.microsoft.com/office/drawing/2014/main" id="{4F4BCAD7-8B39-484C-AA02-922E20969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87FA9F4E-0342-4161-8DE6-2AF28D6962C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400"/>
          </a:p>
        </p:txBody>
      </p:sp>
      <p:sp>
        <p:nvSpPr>
          <p:cNvPr id="25603" name="Text Box 2">
            <a:extLst>
              <a:ext uri="{FF2B5EF4-FFF2-40B4-BE49-F238E27FC236}">
                <a16:creationId xmlns:a16="http://schemas.microsoft.com/office/drawing/2014/main" id="{AD6F9C8F-0912-4B79-BBBA-FB690466C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5604" name="Line 3">
            <a:extLst>
              <a:ext uri="{FF2B5EF4-FFF2-40B4-BE49-F238E27FC236}">
                <a16:creationId xmlns:a16="http://schemas.microsoft.com/office/drawing/2014/main" id="{1158753F-91F8-4467-AC3D-D0DEF17C8A7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Text Box 4">
            <a:extLst>
              <a:ext uri="{FF2B5EF4-FFF2-40B4-BE49-F238E27FC236}">
                <a16:creationId xmlns:a16="http://schemas.microsoft.com/office/drawing/2014/main" id="{2291DC66-70CD-412B-9D01-2EC2D22900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7033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My new laptop has an IPC that is 20% worse than my 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laptop.  It has a clock speed that is 30% higher than the 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laptop.  I’m running the same binaries on both machines.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speedup is my new laptop providing?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3">
            <a:extLst>
              <a:ext uri="{FF2B5EF4-FFF2-40B4-BE49-F238E27FC236}">
                <a16:creationId xmlns:a16="http://schemas.microsoft.com/office/drawing/2014/main" id="{C9F1DBE3-13DE-42B6-AEDB-709931222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72FFB0-7AF0-4CBD-9668-E4F20BE2D28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400"/>
          </a:p>
        </p:txBody>
      </p:sp>
      <p:sp>
        <p:nvSpPr>
          <p:cNvPr id="27651" name="Text Box 2">
            <a:extLst>
              <a:ext uri="{FF2B5EF4-FFF2-40B4-BE49-F238E27FC236}">
                <a16:creationId xmlns:a16="http://schemas.microsoft.com/office/drawing/2014/main" id="{3E16B829-CE93-43A0-93D8-D38B6BC65E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5</a:t>
            </a:r>
          </a:p>
        </p:txBody>
      </p:sp>
      <p:sp>
        <p:nvSpPr>
          <p:cNvPr id="27652" name="Line 3">
            <a:extLst>
              <a:ext uri="{FF2B5EF4-FFF2-40B4-BE49-F238E27FC236}">
                <a16:creationId xmlns:a16="http://schemas.microsoft.com/office/drawing/2014/main" id="{72F06D2C-B4EB-49EC-8F65-02C907D6952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3" name="Text Box 4">
            <a:extLst>
              <a:ext uri="{FF2B5EF4-FFF2-40B4-BE49-F238E27FC236}">
                <a16:creationId xmlns:a16="http://schemas.microsoft.com/office/drawing/2014/main" id="{354888EA-D832-49A1-BA07-AA2702C7E5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57033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My new laptop has an IPC that is 20% worse than my 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laptop.  It has a clock speed that is 30% higher than the old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laptop.  I’m running the same binaries on both machines.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speedup is my new laptop providing?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 time = cycle time * CPI *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Perf = clock speed * IPC /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Speedup = new perf / old perf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= new clock speed * new IPC / old clock speed * old IPC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= 1.3 * 0.8 = 1.04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3">
            <a:extLst>
              <a:ext uri="{FF2B5EF4-FFF2-40B4-BE49-F238E27FC236}">
                <a16:creationId xmlns:a16="http://schemas.microsoft.com/office/drawing/2014/main" id="{6B8AFE17-82E8-4A74-8A0D-4021CAEDB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044E4F-F206-4FC1-A4A7-F8B1680A458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400"/>
          </a:p>
        </p:txBody>
      </p:sp>
      <p:sp>
        <p:nvSpPr>
          <p:cNvPr id="29699" name="Text Box 2">
            <a:extLst>
              <a:ext uri="{FF2B5EF4-FFF2-40B4-BE49-F238E27FC236}">
                <a16:creationId xmlns:a16="http://schemas.microsoft.com/office/drawing/2014/main" id="{730D4FA3-E557-44EE-8000-DFDE63D6C0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99264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Alternative Perspective - I</a:t>
            </a:r>
          </a:p>
        </p:txBody>
      </p:sp>
      <p:sp>
        <p:nvSpPr>
          <p:cNvPr id="29700" name="Line 3">
            <a:extLst>
              <a:ext uri="{FF2B5EF4-FFF2-40B4-BE49-F238E27FC236}">
                <a16:creationId xmlns:a16="http://schemas.microsoft.com/office/drawing/2014/main" id="{C2CB3474-94E7-4B0F-A073-A0CA9AA5130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1" name="Text Box 4">
            <a:extLst>
              <a:ext uri="{FF2B5EF4-FFF2-40B4-BE49-F238E27FC236}">
                <a16:creationId xmlns:a16="http://schemas.microsoft.com/office/drawing/2014/main" id="{CDBF5374-2D0E-43EA-9034-D0F4888A1D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536522"/>
            <a:ext cx="711996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program is assumed to run for an equal number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cycles, so we’re fair to each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number of instructions executed per cycle is a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measure of how well a program is doing on a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appropriate summary measure is sum of IPCs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AM of IPCs =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1.2 </a:t>
            </a:r>
            <a:r>
              <a:rPr lang="en-US" altLang="en-U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1.8 </a:t>
            </a:r>
            <a:r>
              <a:rPr lang="en-US" altLang="en-U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0.5 </a:t>
            </a:r>
            <a:r>
              <a:rPr lang="en-US" altLang="en-U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This measure implicitly assumes that 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prog-A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has the same importance as 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prog-B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D5714AE8-A885-4B33-87EC-77E201680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B7B4BA6-17F5-4D2F-8FBB-9AE6669CD3C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B1F48A69-FAF1-44CC-9CE6-DAF452E4CC7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09684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An Alternative Perspective - II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6D9DC770-AF46-4EB6-8D82-B62D194AA5F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70C03075-30CF-4397-B456-4D906B78DF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9137" y="1524000"/>
            <a:ext cx="7119962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program is assumed to run for an equal number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instructions, so we’re fair to each program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number of cycles required per instruction is a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measure of how well a program is doing on a system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appropriate summary measure is sum of CPIs 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AM of CPIs =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0.8 </a:t>
            </a:r>
            <a:r>
              <a:rPr lang="en-US" altLang="en-U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0.6 </a:t>
            </a:r>
            <a:r>
              <a:rPr lang="en-US" altLang="en-U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+ 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2.0 </a:t>
            </a:r>
            <a:r>
              <a:rPr lang="en-US" altLang="en-US" sz="2400" u="sng" dirty="0" err="1">
                <a:latin typeface="Calibri" panose="020F0502020204030204" pitchFamily="34" charset="0"/>
                <a:cs typeface="Calibri" panose="020F0502020204030204" pitchFamily="34" charset="0"/>
              </a:rPr>
              <a:t>cyc</a:t>
            </a:r>
            <a:r>
              <a:rPr lang="en-US" alt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altLang="en-US" sz="24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This measure implicitly assumes that 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prog-A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has the same importance as 1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in prog-B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E4A91811-FB72-486D-89BD-FA7CE922B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386B3B-7B23-4AC4-9CF1-19FF97DDCA0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400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EE877A26-C84B-49B4-A27B-80CD23391E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19643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 and HM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B5DDFBB7-9A4E-46EE-9317-ECB5370F226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C1085945-B1D4-42BB-97F7-026F666941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01385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AM of IPCs = 1 / HM of CPIs 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AM of CPIs = 1 / HM of IPCs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 if the programs in a benchmark suite are weighted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such that each runs for an equal number of cycles, then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AM of IPCs or HM of CPIs are both appropriate measures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If the programs in a benchmark suite are weighted such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each runs for an equal number of instructions, then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AM of CPIs or HM of IPCs are both appropriate measures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7E094B3D-A34E-4DF5-BF6E-56F9E0819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0D40EF9-9F96-4262-96A4-37C96B81F69A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400"/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F5D1810B-9D8E-47EA-9D3F-49AAEAB6AC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01830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 vs. GM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D9B53BEF-E35E-40FE-8A05-05DC5DB307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BC0D705F-1C5A-46EA-B906-9209D9E3D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987315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GM of IPCs = 1 / GM of CPIs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 of IPCs represents thruput for a workload where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 runs sequentially for 1 cycle each; but high-IPC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contribute more to the AM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GM of IPCs does not represent run-time for any real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workload (what does it mean to multiply instructions?); but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every program’s IPC contributes equally to the final measure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020D2F01-ADB9-4A70-95E0-5F2563072C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F246D57C-BB33-4470-B83F-E57DD209FA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400"/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B458C7DB-5C61-49A2-8186-035DE59AAA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6</a:t>
            </a:r>
          </a:p>
        </p:txBody>
      </p:sp>
      <p:sp>
        <p:nvSpPr>
          <p:cNvPr id="37892" name="Line 3">
            <a:extLst>
              <a:ext uri="{FF2B5EF4-FFF2-40B4-BE49-F238E27FC236}">
                <a16:creationId xmlns:a16="http://schemas.microsoft.com/office/drawing/2014/main" id="{BC8C8EBB-3DF3-4BAA-B70A-90553CA87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BED14E63-E781-4ACD-9E9F-EE34D137DC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71212" cy="37856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My new laptop has a clock speed that is 30% higher than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old laptop.  I’m running the same binaries on 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machines.  Their IPCs are listed below.  I run the binaries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such that each binary gets an equal share of CPU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speedup is my new laptop providing?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P1      P2      P3 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Old-IPC        1.2     1.6     2.0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New-IPC      1.6     1.6     1.6   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FFF74202-6CAE-47BA-AEAE-574ED2BEC7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92DFC09-9C1D-45BE-96F9-A7B023B0E82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400"/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FDB5C059-2DB3-4F50-A4E6-8B5B2FDB1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6</a:t>
            </a:r>
          </a:p>
        </p:txBody>
      </p:sp>
      <p:sp>
        <p:nvSpPr>
          <p:cNvPr id="39940" name="Line 3">
            <a:extLst>
              <a:ext uri="{FF2B5EF4-FFF2-40B4-BE49-F238E27FC236}">
                <a16:creationId xmlns:a16="http://schemas.microsoft.com/office/drawing/2014/main" id="{E0FC7586-640D-4D86-B577-3AA7D0DF19B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119A4090-30E3-4492-86EE-71A106D029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30588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My new laptop has a clock speed that is 30% higher than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old laptop.  I’m running the same binaries on both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machines.  Their IPCs are listed below.  I run the binaries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such that each binary gets an equal share of CPU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What speedup is my new laptop providing?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P1      P2      P3       AM   GM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Old-IPC        1.2     1.6     2.0      1.6    1.57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New-IPC      1.6     1.6     1.6      1.6     1.6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AM of IPCs is the right measure.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Speedup with AM would be 1.3.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3">
            <a:extLst>
              <a:ext uri="{FF2B5EF4-FFF2-40B4-BE49-F238E27FC236}">
                <a16:creationId xmlns:a16="http://schemas.microsoft.com/office/drawing/2014/main" id="{A60FA368-DD4D-4FE2-896A-7417A6ABC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6EDB2147-5990-4F4D-9F5A-858106CAE2F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/>
          </a:p>
        </p:txBody>
      </p:sp>
      <p:sp>
        <p:nvSpPr>
          <p:cNvPr id="31747" name="Text Box 2">
            <a:extLst>
              <a:ext uri="{FF2B5EF4-FFF2-40B4-BE49-F238E27FC236}">
                <a16:creationId xmlns:a16="http://schemas.microsoft.com/office/drawing/2014/main" id="{8BD59DC9-6D29-4A5E-82BC-CA88795F4D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19781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Measuring Performance</a:t>
            </a:r>
          </a:p>
        </p:txBody>
      </p:sp>
      <p:sp>
        <p:nvSpPr>
          <p:cNvPr id="31748" name="Line 3">
            <a:extLst>
              <a:ext uri="{FF2B5EF4-FFF2-40B4-BE49-F238E27FC236}">
                <a16:creationId xmlns:a16="http://schemas.microsoft.com/office/drawing/2014/main" id="{8CFEB2E9-5413-4600-ADE6-604A5BDA0FE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9" name="Text Box 4">
            <a:extLst>
              <a:ext uri="{FF2B5EF4-FFF2-40B4-BE49-F238E27FC236}">
                <a16:creationId xmlns:a16="http://schemas.microsoft.com/office/drawing/2014/main" id="{21D08216-CA79-4175-831B-F29912CDF8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958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Two primary metrics: wall clock time (response time for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program) and throughput (jobs performed in unit time)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To optimize throughput, must ensure that there is minimal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waste of resources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3">
            <a:extLst>
              <a:ext uri="{FF2B5EF4-FFF2-40B4-BE49-F238E27FC236}">
                <a16:creationId xmlns:a16="http://schemas.microsoft.com/office/drawing/2014/main" id="{6FC83E6E-318F-4965-B390-B33DCD27C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77B026F-2A09-4D9B-9EA8-CCF91814DDA2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20</a:t>
            </a:fld>
            <a:endParaRPr lang="en-US" altLang="en-US" sz="1400"/>
          </a:p>
        </p:txBody>
      </p:sp>
      <p:sp>
        <p:nvSpPr>
          <p:cNvPr id="3075" name="Text Box 2">
            <a:extLst>
              <a:ext uri="{FF2B5EF4-FFF2-40B4-BE49-F238E27FC236}">
                <a16:creationId xmlns:a16="http://schemas.microsoft.com/office/drawing/2014/main" id="{3A018E67-8273-461A-BCAC-7696CC7DEC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459187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Metrics Summary </a:t>
            </a:r>
          </a:p>
        </p:txBody>
      </p:sp>
      <p:sp>
        <p:nvSpPr>
          <p:cNvPr id="3076" name="Line 3">
            <a:extLst>
              <a:ext uri="{FF2B5EF4-FFF2-40B4-BE49-F238E27FC236}">
                <a16:creationId xmlns:a16="http://schemas.microsoft.com/office/drawing/2014/main" id="{429B8EC4-8ACB-4BBA-83F6-3E7185251D75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7" name="Text Box 4">
            <a:extLst>
              <a:ext uri="{FF2B5EF4-FFF2-40B4-BE49-F238E27FC236}">
                <a16:creationId xmlns:a16="http://schemas.microsoft.com/office/drawing/2014/main" id="{DED9136C-4911-44E9-9989-1BA830E8B7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600200"/>
            <a:ext cx="7594643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summaries: AM of weighted exec times, GM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 of IPCs, HM of IPCs (AM of CPIs), GM of IPCs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Speedup (ratio), performance improvement (ratio – 1)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CPU time = cycle time x CPI x #instructions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4920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Number Placeholder 3">
            <a:extLst>
              <a:ext uri="{FF2B5EF4-FFF2-40B4-BE49-F238E27FC236}">
                <a16:creationId xmlns:a16="http://schemas.microsoft.com/office/drawing/2014/main" id="{04A9BF34-37E0-4E26-95E8-3B593D741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3AD2D18-3247-4669-B94B-75583F3C6101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21</a:t>
            </a:fld>
            <a:endParaRPr lang="en-US" altLang="en-US" sz="1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3">
            <a:extLst>
              <a:ext uri="{FF2B5EF4-FFF2-40B4-BE49-F238E27FC236}">
                <a16:creationId xmlns:a16="http://schemas.microsoft.com/office/drawing/2014/main" id="{781628AA-5644-4F8F-B091-A4DB3F06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533C74A-8E3F-4F10-B06E-9C2839974F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33795" name="Text Box 2">
            <a:extLst>
              <a:ext uri="{FF2B5EF4-FFF2-40B4-BE49-F238E27FC236}">
                <a16:creationId xmlns:a16="http://schemas.microsoft.com/office/drawing/2014/main" id="{05B6F05F-D1C1-4499-A32D-F558225552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182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 Suites</a:t>
            </a:r>
          </a:p>
        </p:txBody>
      </p:sp>
      <p:sp>
        <p:nvSpPr>
          <p:cNvPr id="33796" name="Line 3">
            <a:extLst>
              <a:ext uri="{FF2B5EF4-FFF2-40B4-BE49-F238E27FC236}">
                <a16:creationId xmlns:a16="http://schemas.microsoft.com/office/drawing/2014/main" id="{044EF568-7DF7-4816-AAEB-4C074410970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7" name="Text Box 4">
            <a:extLst>
              <a:ext uri="{FF2B5EF4-FFF2-40B4-BE49-F238E27FC236}">
                <a16:creationId xmlns:a16="http://schemas.microsoft.com/office/drawing/2014/main" id="{9FB9FC83-A97B-4B21-94D0-10B7D1BD01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63481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Performance is measured with benchmark suites: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collection of programs that are likely relevant to the user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CPU 2017: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cpu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-oriented programs (for desktops)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SPECweb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, TPC: throughput-oriented (for servers)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EEMBC: for embedded processors/workloads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3">
            <a:extLst>
              <a:ext uri="{FF2B5EF4-FFF2-40B4-BE49-F238E27FC236}">
                <a16:creationId xmlns:a16="http://schemas.microsoft.com/office/drawing/2014/main" id="{0BAD317F-C2E2-4A8C-8DF2-D74E756D62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3070DDC-C321-4A9B-9F26-BF7A421A9158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/>
          </a:p>
        </p:txBody>
      </p:sp>
      <p:sp>
        <p:nvSpPr>
          <p:cNvPr id="35843" name="Text Box 2">
            <a:extLst>
              <a:ext uri="{FF2B5EF4-FFF2-40B4-BE49-F238E27FC236}">
                <a16:creationId xmlns:a16="http://schemas.microsoft.com/office/drawing/2014/main" id="{06726D64-016F-460D-B981-DFE2455F37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57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Summarizing Performance</a:t>
            </a:r>
          </a:p>
        </p:txBody>
      </p:sp>
      <p:sp>
        <p:nvSpPr>
          <p:cNvPr id="35844" name="Line 3">
            <a:extLst>
              <a:ext uri="{FF2B5EF4-FFF2-40B4-BE49-F238E27FC236}">
                <a16:creationId xmlns:a16="http://schemas.microsoft.com/office/drawing/2014/main" id="{9BA52802-D367-45EB-9794-4EC081AEF19B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5" name="Text Box 4">
            <a:extLst>
              <a:ext uri="{FF2B5EF4-FFF2-40B4-BE49-F238E27FC236}">
                <a16:creationId xmlns:a16="http://schemas.microsoft.com/office/drawing/2014/main" id="{80B78C66-48CB-4F9E-BCB3-58311494CCC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180364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25 programs from a benchmark set – how do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we capture the behavior of all 25 programs with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single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</a:t>
            </a: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P1        P2          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Sys-A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10          8            25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Sys-B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12          9            20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Sys-C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8           8            30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weighted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Geometric mean of execution times (GM)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>
            <a:extLst>
              <a:ext uri="{FF2B5EF4-FFF2-40B4-BE49-F238E27FC236}">
                <a16:creationId xmlns:a16="http://schemas.microsoft.com/office/drawing/2014/main" id="{CB9C27FE-017D-4357-AA88-66CAD02DBE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B3EAB08-21ED-4E5C-914B-3A586006C7A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/>
          </a:p>
        </p:txBody>
      </p:sp>
      <p:sp>
        <p:nvSpPr>
          <p:cNvPr id="11267" name="Text Box 2">
            <a:extLst>
              <a:ext uri="{FF2B5EF4-FFF2-40B4-BE49-F238E27FC236}">
                <a16:creationId xmlns:a16="http://schemas.microsoft.com/office/drawing/2014/main" id="{72B02E46-DDAC-43F6-A702-DDA1ABCAB2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86777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 of Weighted Exec Times – Example </a:t>
            </a:r>
          </a:p>
        </p:txBody>
      </p:sp>
      <p:sp>
        <p:nvSpPr>
          <p:cNvPr id="11268" name="Line 3">
            <a:extLst>
              <a:ext uri="{FF2B5EF4-FFF2-40B4-BE49-F238E27FC236}">
                <a16:creationId xmlns:a16="http://schemas.microsoft.com/office/drawing/2014/main" id="{5FF08EFF-645C-40A3-96C0-74EEFA9138A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9" name="Text Box 4">
            <a:extLst>
              <a:ext uri="{FF2B5EF4-FFF2-40B4-BE49-F238E27FC236}">
                <a16:creationId xmlns:a16="http://schemas.microsoft.com/office/drawing/2014/main" id="{A72F21DB-D217-4B8F-9F68-3451BD0320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1524000"/>
            <a:ext cx="7657994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 fixed a reference machine X and ran 4 programs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A, B, C, D on it such that each program ran for 1 second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exact same workload (the four programs execute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same number of instructions that they did on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machine X) is run on a new machine Y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times for each program are 0.8, 1.1, 0.5, 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AM of normalized execution times, we can conclude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Y is 1.1 times slower than X – perhaps, not for all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workloads, but definitely for one specific workload (where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all programs run on the ref-machine for an equal #cycles)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>
            <a:extLst>
              <a:ext uri="{FF2B5EF4-FFF2-40B4-BE49-F238E27FC236}">
                <a16:creationId xmlns:a16="http://schemas.microsoft.com/office/drawing/2014/main" id="{C6823EE1-895C-4FF3-B0A6-4BFB5B0FA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49EE038-0CAB-42E1-98B1-8E9858CB7D39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US" altLang="en-US" sz="1400"/>
          </a:p>
        </p:txBody>
      </p:sp>
      <p:sp>
        <p:nvSpPr>
          <p:cNvPr id="13315" name="Text Box 2">
            <a:extLst>
              <a:ext uri="{FF2B5EF4-FFF2-40B4-BE49-F238E27FC236}">
                <a16:creationId xmlns:a16="http://schemas.microsoft.com/office/drawing/2014/main" id="{46E1AB1D-5A2A-47DE-BC3B-F36F26E07F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29960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GM Example</a:t>
            </a:r>
          </a:p>
        </p:txBody>
      </p:sp>
      <p:sp>
        <p:nvSpPr>
          <p:cNvPr id="13316" name="Line 3">
            <a:extLst>
              <a:ext uri="{FF2B5EF4-FFF2-40B4-BE49-F238E27FC236}">
                <a16:creationId xmlns:a16="http://schemas.microsoft.com/office/drawing/2014/main" id="{BC10E0EB-1854-4DE3-9B30-E121951781D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7" name="Text Box 4">
            <a:extLst>
              <a:ext uri="{FF2B5EF4-FFF2-40B4-BE49-F238E27FC236}">
                <a16:creationId xmlns:a16="http://schemas.microsoft.com/office/drawing/2014/main" id="{F6DABA4A-B959-4685-984B-91CE5B56DD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458837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		Computer-A	   Computer-B     Computer-C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P1                           1 sec                    10 secs               20 secs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P2                      1000 secs               100 secs              20 secs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Conclusion with GMs: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A=B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(ii) C is ~1.6 times faster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(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) to be true, P1 must occur 100 times for every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occurrence of P2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With the above assumption, (ii) is no longer true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Hence, GM can lead to inconsistencies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>
            <a:extLst>
              <a:ext uri="{FF2B5EF4-FFF2-40B4-BE49-F238E27FC236}">
                <a16:creationId xmlns:a16="http://schemas.microsoft.com/office/drawing/2014/main" id="{2700D5D4-D3A4-4BA8-AF01-C69FB4567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6707FE8-19F7-42CB-9AA9-C7B1943804A3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7</a:t>
            </a:fld>
            <a:endParaRPr lang="en-US" altLang="en-US" sz="1400"/>
          </a:p>
        </p:txBody>
      </p:sp>
      <p:sp>
        <p:nvSpPr>
          <p:cNvPr id="37891" name="Text Box 2">
            <a:extLst>
              <a:ext uri="{FF2B5EF4-FFF2-40B4-BE49-F238E27FC236}">
                <a16:creationId xmlns:a16="http://schemas.microsoft.com/office/drawing/2014/main" id="{BF489563-621D-46AA-BEA1-7A22FA0A0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7892" name="Line 3">
            <a:extLst>
              <a:ext uri="{FF2B5EF4-FFF2-40B4-BE49-F238E27FC236}">
                <a16:creationId xmlns:a16="http://schemas.microsoft.com/office/drawing/2014/main" id="{22306673-BF24-4102-9511-9AD156A10E6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3" name="Text Box 4">
            <a:extLst>
              <a:ext uri="{FF2B5EF4-FFF2-40B4-BE49-F238E27FC236}">
                <a16:creationId xmlns:a16="http://schemas.microsoft.com/office/drawing/2014/main" id="{E4CD4C80-B985-46DA-A2DF-984594085A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3035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Consider 3 programs from a benchmark set.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system-A is the reference machine.  How does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performance of system-B compare against that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system-C (for all 3 metrics)?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P1        P2           P3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Sys-A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5          10           20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Sys-B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6           8            18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    </a:t>
            </a:r>
            <a:r>
              <a:rPr lang="en-US" altLang="en-US" sz="240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Sys-C</a:t>
            </a: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       7           9            14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Sum of weighted execution times (AM)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Geometric mean of execution times (GM)</a:t>
            </a:r>
          </a:p>
        </p:txBody>
      </p:sp>
    </p:spTree>
    <p:extLst>
      <p:ext uri="{BB962C8B-B14F-4D97-AF65-F5344CB8AC3E}">
        <p14:creationId xmlns:p14="http://schemas.microsoft.com/office/powerpoint/2010/main" val="37025307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>
            <a:extLst>
              <a:ext uri="{FF2B5EF4-FFF2-40B4-BE49-F238E27FC236}">
                <a16:creationId xmlns:a16="http://schemas.microsoft.com/office/drawing/2014/main" id="{224A5F8B-25BE-4D7A-B03F-4BCB6E2721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C767CFF9-4D39-4147-A9CB-2B160933C7FF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400"/>
          </a:p>
        </p:txBody>
      </p:sp>
      <p:sp>
        <p:nvSpPr>
          <p:cNvPr id="39939" name="Text Box 2">
            <a:extLst>
              <a:ext uri="{FF2B5EF4-FFF2-40B4-BE49-F238E27FC236}">
                <a16:creationId xmlns:a16="http://schemas.microsoft.com/office/drawing/2014/main" id="{CF3F1D72-3641-4E94-962F-728DFC0008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89327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Problem 4</a:t>
            </a:r>
          </a:p>
        </p:txBody>
      </p:sp>
      <p:sp>
        <p:nvSpPr>
          <p:cNvPr id="39940" name="Line 3">
            <a:extLst>
              <a:ext uri="{FF2B5EF4-FFF2-40B4-BE49-F238E27FC236}">
                <a16:creationId xmlns:a16="http://schemas.microsoft.com/office/drawing/2014/main" id="{C219300E-B73B-44C3-8E8A-A6035D281AE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1" name="Text Box 4">
            <a:extLst>
              <a:ext uri="{FF2B5EF4-FFF2-40B4-BE49-F238E27FC236}">
                <a16:creationId xmlns:a16="http://schemas.microsoft.com/office/drawing/2014/main" id="{B4EFCCBD-44A2-43D8-93E4-541793F42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73035" cy="48936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Consider 3 programs from a benchmark set.  Assume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system-A is the reference machine.  How does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performance of system-B compare against that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system-C (for all 3 metrics)?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P1        P2           P3   S.E.T   S.W.E.T   GM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5          10           20      35         3          10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Sys-B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6           8            18      32        2.9        9.5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en-US" altLang="en-US" sz="24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Sys-C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7           9            14      30         3          9.6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Relative to C, B provides a speedup of 1.03 (S.W.E.T)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or 1.01 (GM) or 0.94 (S.E.T)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Relative to C, B reduces execution time by 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3.3% (S.W.E.T) or 1% (GM) or -6.7% (S.E.T) </a:t>
            </a:r>
          </a:p>
        </p:txBody>
      </p:sp>
    </p:spTree>
    <p:extLst>
      <p:ext uri="{BB962C8B-B14F-4D97-AF65-F5344CB8AC3E}">
        <p14:creationId xmlns:p14="http://schemas.microsoft.com/office/powerpoint/2010/main" val="1517214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>
            <a:extLst>
              <a:ext uri="{FF2B5EF4-FFF2-40B4-BE49-F238E27FC236}">
                <a16:creationId xmlns:a16="http://schemas.microsoft.com/office/drawing/2014/main" id="{55EE581F-E9E7-4CA8-A268-C4BC955CB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2DBC396F-E04C-4AB7-80BB-6DA70A8D5EA5}" type="slidenum">
              <a:rPr lang="en-US" altLang="en-US" sz="140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400"/>
          </a:p>
        </p:txBody>
      </p:sp>
      <p:sp>
        <p:nvSpPr>
          <p:cNvPr id="19459" name="Text Box 2">
            <a:extLst>
              <a:ext uri="{FF2B5EF4-FFF2-40B4-BE49-F238E27FC236}">
                <a16:creationId xmlns:a16="http://schemas.microsoft.com/office/drawing/2014/main" id="{749888B3-683C-4E1E-B32A-D7029D2620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5857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Summarizing Performance</a:t>
            </a:r>
          </a:p>
        </p:txBody>
      </p:sp>
      <p:sp>
        <p:nvSpPr>
          <p:cNvPr id="19460" name="Line 3">
            <a:extLst>
              <a:ext uri="{FF2B5EF4-FFF2-40B4-BE49-F238E27FC236}">
                <a16:creationId xmlns:a16="http://schemas.microsoft.com/office/drawing/2014/main" id="{E78AA1B7-0306-4318-B98F-94A3805FB3B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1" name="Text Box 4">
            <a:extLst>
              <a:ext uri="{FF2B5EF4-FFF2-40B4-BE49-F238E27FC236}">
                <a16:creationId xmlns:a16="http://schemas.microsoft.com/office/drawing/2014/main" id="{95FAB9F7-AF10-4956-8630-6A18FA3D6F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1351508"/>
            <a:ext cx="7193957" cy="415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GM: does not require a reference machine, but does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not predict performance very well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So we multiplied execution times and determined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that sys-A is 1.2x faster…but on what workload?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AM: does predict performance for a specific workload,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but that workload was determined by executing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on a reference machine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Ø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Every year or so, the reference machine will have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to be updated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47571</TotalTime>
  <Words>1709</Words>
  <Application>Microsoft Office PowerPoint</Application>
  <PresentationFormat>On-screen Show (4:3)</PresentationFormat>
  <Paragraphs>257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735</cp:revision>
  <dcterms:created xsi:type="dcterms:W3CDTF">2002-09-20T18:19:18Z</dcterms:created>
  <dcterms:modified xsi:type="dcterms:W3CDTF">2022-08-29T01:03:36Z</dcterms:modified>
</cp:coreProperties>
</file>