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3" r:id="rId2"/>
    <p:sldId id="429" r:id="rId3"/>
    <p:sldId id="449" r:id="rId4"/>
    <p:sldId id="456" r:id="rId5"/>
    <p:sldId id="459" r:id="rId6"/>
    <p:sldId id="463" r:id="rId7"/>
    <p:sldId id="457" r:id="rId8"/>
    <p:sldId id="460" r:id="rId9"/>
    <p:sldId id="461" r:id="rId10"/>
    <p:sldId id="412" r:id="rId11"/>
    <p:sldId id="462" r:id="rId1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36" autoAdjust="0"/>
  </p:normalViewPr>
  <p:slideViewPr>
    <p:cSldViewPr>
      <p:cViewPr varScale="1">
        <p:scale>
          <a:sx n="60" d="100"/>
          <a:sy n="60" d="100"/>
        </p:scale>
        <p:origin x="1458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A55F602D-62AA-4283-8622-CE81C3C6B6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02C49077-9A47-4219-9171-892013964F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4156E793-23C9-421F-88D5-BC94963F6F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09152861-651C-4A3B-AEE1-EFD73C32A41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83D84AB-801F-4152-92E9-F74DF1837B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73A8A87-5E58-49FC-9738-DEDB05C6DD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619BC29-04ED-4F58-9D54-857BEE8FF2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CA4BE47-768C-436D-8277-8A62E65DED8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EB78636-74CE-4B80-AEDF-6E7296DD31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BE40EBA-B0AE-4393-B873-29328966BB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5C00C89-8F73-4906-B494-71C428743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CF67CF4-1106-47E2-9E42-D2FA06BA9F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18ECDB4-43A2-494F-87EF-50EA02F9C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2ECDC0-4D8A-462B-A564-26F8A292E3D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192BEE8-5149-4B2E-B9A4-BBAACA6C07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1420F2D-76CB-42E2-9D91-481503A12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3D8BEFE-87D0-45EC-ACDD-82DCF418AD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26EC51-9485-4AC8-8DA0-EC157F87E9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6A0F33B-004C-40D2-BE7B-EE37965BB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619A9E4-C20D-4A4A-BBB0-0AB11016B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3D8BEFE-87D0-45EC-ACDD-82DCF418AD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26EC51-9485-4AC8-8DA0-EC157F87E9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6A0F33B-004C-40D2-BE7B-EE37965BB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619A9E4-C20D-4A4A-BBB0-0AB11016B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660FF89-194E-4FB8-96A2-41ADC4DFFD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FE469D-1ADC-4D88-A2A9-4AF084BF59B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AEB06E6-1F96-4267-B466-3683796B9D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798E0F4-4C33-4C79-A89F-D9D16ABB1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66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3D8BEFE-87D0-45EC-ACDD-82DCF418AD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26EC51-9485-4AC8-8DA0-EC157F87E9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6A0F33B-004C-40D2-BE7B-EE37965BB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619A9E4-C20D-4A4A-BBB0-0AB11016B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676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30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87F7C1-8101-439A-AA96-9F0A358A1A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1CFA47-2AA6-452A-B769-E2A09F0BD3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D8FE07-F405-436C-A800-AFCE757BB5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1B3A9-A710-4C9C-988B-7C1524204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72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0E0568-E953-4895-BB24-95C47AD210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579FB8-07A3-4D0B-B908-C728F0D14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F5235D-3140-4341-976F-5BDA13808F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C5B4C-9EE3-4235-9994-8134046EF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11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806590-0341-4543-93FE-EE9F8DC589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27212A-FD1C-49E4-A50A-B20C3F68E5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B0AF15-2ADF-477E-BCDE-E0B25E5FC7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E215E-6D1B-444E-BDCF-B35EC7563F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84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44BE59-5ECC-406E-84A9-3186CE63C3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DBC20A-5791-4DC1-BE14-CE2F70E6B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DBE5F4-221D-47DD-8D13-0014AF4A5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90BC5-EB59-4B47-AE54-53341E301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98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75E3C1-B8D8-418F-86B8-58CD8F3A84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1DEB2C-C7D5-4358-BE4F-49200E3142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BC5D52-6412-46AA-A9A7-BE67DC609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5CF92-41D3-408A-B5E3-D36780E594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1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B6E2AE-521D-454E-B01D-2B69B8C07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9F862E-33D0-41BF-8445-57CD03CF5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CED2-D429-4C38-99BA-B335EF87C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27377-0C97-4157-A594-684748B61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48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E5C3CD-B5EE-4DFE-8884-759927BAD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19F563D-4BA1-48D2-B08D-32942207E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977277-8E56-4092-852B-BAEEAD899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0E2C3-6B61-400F-BBDE-FEE46F450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34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7711B4-79A8-41DB-885D-298F8C2F9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034E95-9B91-4AC2-9455-D116944720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DB61BE-D3B0-4D75-B7AA-2B95E65D78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C4C41-BB3B-4DE9-ACB6-EEC7B59CD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8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7BAA05-F90E-4ACE-8899-422923A02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58039A-E525-402F-888C-B7A7FA354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E3277E-CDEC-4515-846C-BD84B76DB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B899-E4AA-4625-BB2B-77E695301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90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73FD85-CB96-40B9-B31B-577D8338B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D290F-FC3A-43DA-8143-069CE1443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4451F5-FA78-4137-83DF-BA1FFEB1B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ACE60-3FB7-42B9-A7B5-0F94C2574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ACD00A-9799-4775-BCAF-73E594181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B66B9F-AD48-48E2-A97A-22056F5A8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C8A04B-FFB1-49B7-B9FC-653B1C46EB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91C48-57DC-44A7-8099-4A907324D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61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3DF159-6EDB-44C4-A278-AFBA6CB0B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DA50D40-E226-4C2E-9D0C-79861BBB2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59234E-DE00-433F-BD1D-8AEF44FAE2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1225A5-8E64-4BEA-8BCE-A9B5BDF1AF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C3FE1E8-ECDF-4CAE-A787-AA5099F75F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FFCBB70-830B-4619-9E34-D29F8BF559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E13F44C0-0E14-4A7E-BCF9-4D57A7FD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AA89C7-291E-435F-9FFC-7B40BE59C0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A49CCE5-2A7F-41CE-A468-D733E63DC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765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Security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1A8685E4-EDE0-44EC-8296-31153C1B1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3278D4-1514-43F3-874A-B84587AFE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783252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Meltdown attacks, information leakage,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integrity verification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A3361C15-5BDA-41FF-A3FA-7B13C373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7A3FA-740F-49C0-B193-AA3892439E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F15CFFB-BCCB-463D-A950-14F551B6E4AB}"/>
              </a:ext>
            </a:extLst>
          </p:cNvPr>
          <p:cNvSpPr/>
          <p:nvPr/>
        </p:nvSpPr>
        <p:spPr>
          <a:xfrm>
            <a:off x="2107476" y="4812552"/>
            <a:ext cx="1189317" cy="28687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Block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A7F64EC-A599-4E7E-A7D1-F6F6961CA8CC}"/>
              </a:ext>
            </a:extLst>
          </p:cNvPr>
          <p:cNvSpPr/>
          <p:nvPr/>
        </p:nvSpPr>
        <p:spPr>
          <a:xfrm>
            <a:off x="3568724" y="4812552"/>
            <a:ext cx="636494" cy="286871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MAC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2E9246-731A-4895-AA75-9CF53CBE8FB9}"/>
              </a:ext>
            </a:extLst>
          </p:cNvPr>
          <p:cNvSpPr/>
          <p:nvPr/>
        </p:nvSpPr>
        <p:spPr>
          <a:xfrm>
            <a:off x="2603523" y="4152600"/>
            <a:ext cx="197223" cy="2241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59FD665-8D54-4BD8-BDF9-753099ABAEAF}"/>
              </a:ext>
            </a:extLst>
          </p:cNvPr>
          <p:cNvCxnSpPr>
            <a:stCxn id="35" idx="3"/>
            <a:endCxn id="36" idx="1"/>
          </p:cNvCxnSpPr>
          <p:nvPr/>
        </p:nvCxnSpPr>
        <p:spPr>
          <a:xfrm>
            <a:off x="3296792" y="4955985"/>
            <a:ext cx="271932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A320A09-9680-46BE-9487-B617B37AFC6A}"/>
              </a:ext>
            </a:extLst>
          </p:cNvPr>
          <p:cNvCxnSpPr>
            <a:cxnSpLocks/>
            <a:stCxn id="37" idx="2"/>
            <a:endCxn id="35" idx="0"/>
          </p:cNvCxnSpPr>
          <p:nvPr/>
        </p:nvCxnSpPr>
        <p:spPr>
          <a:xfrm>
            <a:off x="2702132" y="4376720"/>
            <a:ext cx="0" cy="435833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DAC1B63A-D52E-4AD6-9562-C57B597934EF}"/>
              </a:ext>
            </a:extLst>
          </p:cNvPr>
          <p:cNvSpPr/>
          <p:nvPr/>
        </p:nvSpPr>
        <p:spPr>
          <a:xfrm>
            <a:off x="2870077" y="4152599"/>
            <a:ext cx="197223" cy="2241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57BECA-2A02-4FC3-B374-A564531D4FB6}"/>
              </a:ext>
            </a:extLst>
          </p:cNvPr>
          <p:cNvSpPr/>
          <p:nvPr/>
        </p:nvSpPr>
        <p:spPr>
          <a:xfrm>
            <a:off x="3470114" y="4152599"/>
            <a:ext cx="197223" cy="2241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8E286DF-BAF1-465D-8B00-CAF34706A685}"/>
              </a:ext>
            </a:extLst>
          </p:cNvPr>
          <p:cNvSpPr txBox="1"/>
          <p:nvPr/>
        </p:nvSpPr>
        <p:spPr>
          <a:xfrm>
            <a:off x="3034506" y="3860211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…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2594B06-751F-4BE5-A520-EE258F54C2BE}"/>
              </a:ext>
            </a:extLst>
          </p:cNvPr>
          <p:cNvSpPr/>
          <p:nvPr/>
        </p:nvSpPr>
        <p:spPr>
          <a:xfrm>
            <a:off x="2533599" y="4088501"/>
            <a:ext cx="1189317" cy="35648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189317"/>
                      <a:gd name="connsiteY0" fmla="*/ 0 h 356480"/>
                      <a:gd name="connsiteX1" fmla="*/ 582765 w 1189317"/>
                      <a:gd name="connsiteY1" fmla="*/ 0 h 356480"/>
                      <a:gd name="connsiteX2" fmla="*/ 1189317 w 1189317"/>
                      <a:gd name="connsiteY2" fmla="*/ 0 h 356480"/>
                      <a:gd name="connsiteX3" fmla="*/ 1189317 w 1189317"/>
                      <a:gd name="connsiteY3" fmla="*/ 356480 h 356480"/>
                      <a:gd name="connsiteX4" fmla="*/ 594659 w 1189317"/>
                      <a:gd name="connsiteY4" fmla="*/ 356480 h 356480"/>
                      <a:gd name="connsiteX5" fmla="*/ 0 w 1189317"/>
                      <a:gd name="connsiteY5" fmla="*/ 356480 h 356480"/>
                      <a:gd name="connsiteX6" fmla="*/ 0 w 1189317"/>
                      <a:gd name="connsiteY6" fmla="*/ 0 h 3564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189317" h="356480" extrusionOk="0">
                        <a:moveTo>
                          <a:pt x="0" y="0"/>
                        </a:moveTo>
                        <a:cubicBezTo>
                          <a:pt x="274750" y="15585"/>
                          <a:pt x="406287" y="-4824"/>
                          <a:pt x="582765" y="0"/>
                        </a:cubicBezTo>
                        <a:cubicBezTo>
                          <a:pt x="759244" y="4824"/>
                          <a:pt x="957090" y="-16566"/>
                          <a:pt x="1189317" y="0"/>
                        </a:cubicBezTo>
                        <a:cubicBezTo>
                          <a:pt x="1184000" y="82911"/>
                          <a:pt x="1176044" y="206121"/>
                          <a:pt x="1189317" y="356480"/>
                        </a:cubicBezTo>
                        <a:cubicBezTo>
                          <a:pt x="1035603" y="333808"/>
                          <a:pt x="783227" y="374564"/>
                          <a:pt x="594659" y="356480"/>
                        </a:cubicBezTo>
                        <a:cubicBezTo>
                          <a:pt x="406091" y="338396"/>
                          <a:pt x="264806" y="368932"/>
                          <a:pt x="0" y="356480"/>
                        </a:cubicBezTo>
                        <a:cubicBezTo>
                          <a:pt x="11575" y="204647"/>
                          <a:pt x="8247" y="16600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B173554-EB39-465D-836A-8550E657A88D}"/>
              </a:ext>
            </a:extLst>
          </p:cNvPr>
          <p:cNvSpPr txBox="1"/>
          <p:nvPr/>
        </p:nvSpPr>
        <p:spPr>
          <a:xfrm>
            <a:off x="2870076" y="4371500"/>
            <a:ext cx="10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Counters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17C2809-9089-4BBE-B7FB-01BDA4336E01}"/>
              </a:ext>
            </a:extLst>
          </p:cNvPr>
          <p:cNvSpPr/>
          <p:nvPr/>
        </p:nvSpPr>
        <p:spPr>
          <a:xfrm>
            <a:off x="3148131" y="3386118"/>
            <a:ext cx="1189317" cy="35648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189317"/>
                      <a:gd name="connsiteY0" fmla="*/ 0 h 356480"/>
                      <a:gd name="connsiteX1" fmla="*/ 582765 w 1189317"/>
                      <a:gd name="connsiteY1" fmla="*/ 0 h 356480"/>
                      <a:gd name="connsiteX2" fmla="*/ 1189317 w 1189317"/>
                      <a:gd name="connsiteY2" fmla="*/ 0 h 356480"/>
                      <a:gd name="connsiteX3" fmla="*/ 1189317 w 1189317"/>
                      <a:gd name="connsiteY3" fmla="*/ 356480 h 356480"/>
                      <a:gd name="connsiteX4" fmla="*/ 594659 w 1189317"/>
                      <a:gd name="connsiteY4" fmla="*/ 356480 h 356480"/>
                      <a:gd name="connsiteX5" fmla="*/ 0 w 1189317"/>
                      <a:gd name="connsiteY5" fmla="*/ 356480 h 356480"/>
                      <a:gd name="connsiteX6" fmla="*/ 0 w 1189317"/>
                      <a:gd name="connsiteY6" fmla="*/ 0 h 3564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189317" h="356480" extrusionOk="0">
                        <a:moveTo>
                          <a:pt x="0" y="0"/>
                        </a:moveTo>
                        <a:cubicBezTo>
                          <a:pt x="274750" y="15585"/>
                          <a:pt x="406287" y="-4824"/>
                          <a:pt x="582765" y="0"/>
                        </a:cubicBezTo>
                        <a:cubicBezTo>
                          <a:pt x="759244" y="4824"/>
                          <a:pt x="957090" y="-16566"/>
                          <a:pt x="1189317" y="0"/>
                        </a:cubicBezTo>
                        <a:cubicBezTo>
                          <a:pt x="1184000" y="82911"/>
                          <a:pt x="1176044" y="206121"/>
                          <a:pt x="1189317" y="356480"/>
                        </a:cubicBezTo>
                        <a:cubicBezTo>
                          <a:pt x="1035603" y="333808"/>
                          <a:pt x="783227" y="374564"/>
                          <a:pt x="594659" y="356480"/>
                        </a:cubicBezTo>
                        <a:cubicBezTo>
                          <a:pt x="406091" y="338396"/>
                          <a:pt x="264806" y="368932"/>
                          <a:pt x="0" y="356480"/>
                        </a:cubicBezTo>
                        <a:cubicBezTo>
                          <a:pt x="11575" y="204647"/>
                          <a:pt x="8247" y="16600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A14701B-7DB7-40E3-ADB2-53B8E89AC0C0}"/>
              </a:ext>
            </a:extLst>
          </p:cNvPr>
          <p:cNvSpPr/>
          <p:nvPr/>
        </p:nvSpPr>
        <p:spPr>
          <a:xfrm>
            <a:off x="3207445" y="3438918"/>
            <a:ext cx="662642" cy="27785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7BCFF37-AC77-4068-8688-9F7F799CD10B}"/>
              </a:ext>
            </a:extLst>
          </p:cNvPr>
          <p:cNvSpPr txBox="1"/>
          <p:nvPr/>
        </p:nvSpPr>
        <p:spPr>
          <a:xfrm>
            <a:off x="3869569" y="3179889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…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35D52C7-41A1-4608-880B-0B859445F33C}"/>
              </a:ext>
            </a:extLst>
          </p:cNvPr>
          <p:cNvCxnSpPr>
            <a:cxnSpLocks/>
          </p:cNvCxnSpPr>
          <p:nvPr/>
        </p:nvCxnSpPr>
        <p:spPr>
          <a:xfrm flipH="1">
            <a:off x="3207446" y="3652671"/>
            <a:ext cx="241448" cy="435833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stealth"/>
            <a:tailEnd type="none" w="lg" len="lg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9B19135-A6E6-4221-B9EB-884A68311C4A}"/>
              </a:ext>
            </a:extLst>
          </p:cNvPr>
          <p:cNvCxnSpPr>
            <a:cxnSpLocks/>
          </p:cNvCxnSpPr>
          <p:nvPr/>
        </p:nvCxnSpPr>
        <p:spPr>
          <a:xfrm>
            <a:off x="3966195" y="3716775"/>
            <a:ext cx="153669" cy="35643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0D9697D-3B81-4A8F-B5BE-170380F08CFB}"/>
              </a:ext>
            </a:extLst>
          </p:cNvPr>
          <p:cNvCxnSpPr>
            <a:cxnSpLocks/>
          </p:cNvCxnSpPr>
          <p:nvPr/>
        </p:nvCxnSpPr>
        <p:spPr>
          <a:xfrm>
            <a:off x="4315789" y="3722675"/>
            <a:ext cx="153669" cy="35643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F14A0C3-CEF1-46C0-8BC4-9D5180A3D381}"/>
              </a:ext>
            </a:extLst>
          </p:cNvPr>
          <p:cNvSpPr txBox="1"/>
          <p:nvPr/>
        </p:nvSpPr>
        <p:spPr>
          <a:xfrm>
            <a:off x="4020579" y="3565721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…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5704C1E-1293-4545-B3F4-AAAAFE91A3A2}"/>
              </a:ext>
            </a:extLst>
          </p:cNvPr>
          <p:cNvSpPr/>
          <p:nvPr/>
        </p:nvSpPr>
        <p:spPr>
          <a:xfrm>
            <a:off x="3688026" y="2662908"/>
            <a:ext cx="1189317" cy="35648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189317"/>
                      <a:gd name="connsiteY0" fmla="*/ 0 h 356480"/>
                      <a:gd name="connsiteX1" fmla="*/ 582765 w 1189317"/>
                      <a:gd name="connsiteY1" fmla="*/ 0 h 356480"/>
                      <a:gd name="connsiteX2" fmla="*/ 1189317 w 1189317"/>
                      <a:gd name="connsiteY2" fmla="*/ 0 h 356480"/>
                      <a:gd name="connsiteX3" fmla="*/ 1189317 w 1189317"/>
                      <a:gd name="connsiteY3" fmla="*/ 356480 h 356480"/>
                      <a:gd name="connsiteX4" fmla="*/ 594659 w 1189317"/>
                      <a:gd name="connsiteY4" fmla="*/ 356480 h 356480"/>
                      <a:gd name="connsiteX5" fmla="*/ 0 w 1189317"/>
                      <a:gd name="connsiteY5" fmla="*/ 356480 h 356480"/>
                      <a:gd name="connsiteX6" fmla="*/ 0 w 1189317"/>
                      <a:gd name="connsiteY6" fmla="*/ 0 h 3564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189317" h="356480" extrusionOk="0">
                        <a:moveTo>
                          <a:pt x="0" y="0"/>
                        </a:moveTo>
                        <a:cubicBezTo>
                          <a:pt x="274750" y="15585"/>
                          <a:pt x="406287" y="-4824"/>
                          <a:pt x="582765" y="0"/>
                        </a:cubicBezTo>
                        <a:cubicBezTo>
                          <a:pt x="759244" y="4824"/>
                          <a:pt x="957090" y="-16566"/>
                          <a:pt x="1189317" y="0"/>
                        </a:cubicBezTo>
                        <a:cubicBezTo>
                          <a:pt x="1184000" y="82911"/>
                          <a:pt x="1176044" y="206121"/>
                          <a:pt x="1189317" y="356480"/>
                        </a:cubicBezTo>
                        <a:cubicBezTo>
                          <a:pt x="1035603" y="333808"/>
                          <a:pt x="783227" y="374564"/>
                          <a:pt x="594659" y="356480"/>
                        </a:cubicBezTo>
                        <a:cubicBezTo>
                          <a:pt x="406091" y="338396"/>
                          <a:pt x="264806" y="368932"/>
                          <a:pt x="0" y="356480"/>
                        </a:cubicBezTo>
                        <a:cubicBezTo>
                          <a:pt x="11575" y="204647"/>
                          <a:pt x="8247" y="16600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C4719F-64E4-424B-B333-733A218A4AB6}"/>
              </a:ext>
            </a:extLst>
          </p:cNvPr>
          <p:cNvSpPr/>
          <p:nvPr/>
        </p:nvSpPr>
        <p:spPr>
          <a:xfrm>
            <a:off x="3747340" y="2715708"/>
            <a:ext cx="662642" cy="27785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Hash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549C9B-5BFC-43C0-B651-D49AA8B5CF0C}"/>
              </a:ext>
            </a:extLst>
          </p:cNvPr>
          <p:cNvSpPr txBox="1"/>
          <p:nvPr/>
        </p:nvSpPr>
        <p:spPr>
          <a:xfrm>
            <a:off x="4409464" y="2456679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…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AE499EB-8CD3-4AEF-AB0D-448E9A0DBD8F}"/>
              </a:ext>
            </a:extLst>
          </p:cNvPr>
          <p:cNvCxnSpPr>
            <a:cxnSpLocks/>
          </p:cNvCxnSpPr>
          <p:nvPr/>
        </p:nvCxnSpPr>
        <p:spPr>
          <a:xfrm flipH="1">
            <a:off x="3747341" y="2929461"/>
            <a:ext cx="241448" cy="435833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stealth"/>
            <a:tailEnd type="none" w="lg" len="lg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9E26A37-4355-4FD2-9737-A371715B47FF}"/>
              </a:ext>
            </a:extLst>
          </p:cNvPr>
          <p:cNvCxnSpPr>
            <a:cxnSpLocks/>
          </p:cNvCxnSpPr>
          <p:nvPr/>
        </p:nvCxnSpPr>
        <p:spPr>
          <a:xfrm>
            <a:off x="4506091" y="2993565"/>
            <a:ext cx="153669" cy="35643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2AC8B2D-D4B7-4D9D-8553-54A2E15943BE}"/>
              </a:ext>
            </a:extLst>
          </p:cNvPr>
          <p:cNvCxnSpPr>
            <a:cxnSpLocks/>
          </p:cNvCxnSpPr>
          <p:nvPr/>
        </p:nvCxnSpPr>
        <p:spPr>
          <a:xfrm>
            <a:off x="4855685" y="2999465"/>
            <a:ext cx="153669" cy="35643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77D7D81-63D2-4F77-84DF-A7DA03FD8692}"/>
              </a:ext>
            </a:extLst>
          </p:cNvPr>
          <p:cNvSpPr txBox="1"/>
          <p:nvPr/>
        </p:nvSpPr>
        <p:spPr>
          <a:xfrm>
            <a:off x="4560474" y="2842511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…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33D50ED-E45A-436A-A15F-7F08000A2AF4}"/>
              </a:ext>
            </a:extLst>
          </p:cNvPr>
          <p:cNvSpPr/>
          <p:nvPr/>
        </p:nvSpPr>
        <p:spPr>
          <a:xfrm>
            <a:off x="4203612" y="1938943"/>
            <a:ext cx="1189317" cy="35648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189317"/>
                      <a:gd name="connsiteY0" fmla="*/ 0 h 356480"/>
                      <a:gd name="connsiteX1" fmla="*/ 582765 w 1189317"/>
                      <a:gd name="connsiteY1" fmla="*/ 0 h 356480"/>
                      <a:gd name="connsiteX2" fmla="*/ 1189317 w 1189317"/>
                      <a:gd name="connsiteY2" fmla="*/ 0 h 356480"/>
                      <a:gd name="connsiteX3" fmla="*/ 1189317 w 1189317"/>
                      <a:gd name="connsiteY3" fmla="*/ 356480 h 356480"/>
                      <a:gd name="connsiteX4" fmla="*/ 594659 w 1189317"/>
                      <a:gd name="connsiteY4" fmla="*/ 356480 h 356480"/>
                      <a:gd name="connsiteX5" fmla="*/ 0 w 1189317"/>
                      <a:gd name="connsiteY5" fmla="*/ 356480 h 356480"/>
                      <a:gd name="connsiteX6" fmla="*/ 0 w 1189317"/>
                      <a:gd name="connsiteY6" fmla="*/ 0 h 3564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189317" h="356480" extrusionOk="0">
                        <a:moveTo>
                          <a:pt x="0" y="0"/>
                        </a:moveTo>
                        <a:cubicBezTo>
                          <a:pt x="274750" y="15585"/>
                          <a:pt x="406287" y="-4824"/>
                          <a:pt x="582765" y="0"/>
                        </a:cubicBezTo>
                        <a:cubicBezTo>
                          <a:pt x="759244" y="4824"/>
                          <a:pt x="957090" y="-16566"/>
                          <a:pt x="1189317" y="0"/>
                        </a:cubicBezTo>
                        <a:cubicBezTo>
                          <a:pt x="1184000" y="82911"/>
                          <a:pt x="1176044" y="206121"/>
                          <a:pt x="1189317" y="356480"/>
                        </a:cubicBezTo>
                        <a:cubicBezTo>
                          <a:pt x="1035603" y="333808"/>
                          <a:pt x="783227" y="374564"/>
                          <a:pt x="594659" y="356480"/>
                        </a:cubicBezTo>
                        <a:cubicBezTo>
                          <a:pt x="406091" y="338396"/>
                          <a:pt x="264806" y="368932"/>
                          <a:pt x="0" y="356480"/>
                        </a:cubicBezTo>
                        <a:cubicBezTo>
                          <a:pt x="11575" y="204647"/>
                          <a:pt x="8247" y="16600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ACE3052-1BE4-49D6-B14F-FE27E90D227C}"/>
              </a:ext>
            </a:extLst>
          </p:cNvPr>
          <p:cNvSpPr/>
          <p:nvPr/>
        </p:nvSpPr>
        <p:spPr>
          <a:xfrm>
            <a:off x="4262926" y="1991743"/>
            <a:ext cx="662642" cy="27785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Hash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D72A5C4-24D8-4FE0-97C7-0BD028CEE8BD}"/>
              </a:ext>
            </a:extLst>
          </p:cNvPr>
          <p:cNvSpPr txBox="1"/>
          <p:nvPr/>
        </p:nvSpPr>
        <p:spPr>
          <a:xfrm>
            <a:off x="4925049" y="1732715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…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AD8DC1B-22FD-4BFA-982E-8D6A16661E9C}"/>
              </a:ext>
            </a:extLst>
          </p:cNvPr>
          <p:cNvCxnSpPr>
            <a:cxnSpLocks/>
          </p:cNvCxnSpPr>
          <p:nvPr/>
        </p:nvCxnSpPr>
        <p:spPr>
          <a:xfrm flipH="1">
            <a:off x="4262928" y="2205496"/>
            <a:ext cx="241448" cy="435833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stealth"/>
            <a:tailEnd type="none" w="lg" len="lg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7BC4440-4341-45D2-A461-862737AF8037}"/>
              </a:ext>
            </a:extLst>
          </p:cNvPr>
          <p:cNvCxnSpPr>
            <a:cxnSpLocks/>
          </p:cNvCxnSpPr>
          <p:nvPr/>
        </p:nvCxnSpPr>
        <p:spPr>
          <a:xfrm>
            <a:off x="5021677" y="2269600"/>
            <a:ext cx="153669" cy="35643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F7D351A-3300-44C1-9665-3BA1394D08FC}"/>
              </a:ext>
            </a:extLst>
          </p:cNvPr>
          <p:cNvCxnSpPr>
            <a:cxnSpLocks/>
          </p:cNvCxnSpPr>
          <p:nvPr/>
        </p:nvCxnSpPr>
        <p:spPr>
          <a:xfrm>
            <a:off x="5371272" y="2275500"/>
            <a:ext cx="153669" cy="35643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F24311A7-0E6A-4978-A20F-DB4ADCE6D666}"/>
              </a:ext>
            </a:extLst>
          </p:cNvPr>
          <p:cNvSpPr txBox="1"/>
          <p:nvPr/>
        </p:nvSpPr>
        <p:spPr>
          <a:xfrm>
            <a:off x="5076060" y="2118546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…</a:t>
            </a:r>
          </a:p>
        </p:txBody>
      </p:sp>
      <p:sp>
        <p:nvSpPr>
          <p:cNvPr id="67" name="Text Box 2">
            <a:extLst>
              <a:ext uri="{FF2B5EF4-FFF2-40B4-BE49-F238E27FC236}">
                <a16:creationId xmlns:a16="http://schemas.microsoft.com/office/drawing/2014/main" id="{0B3C1C62-2C92-4FE8-9C94-64B6F2906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790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Bonsai Merkle Tree</a:t>
            </a:r>
          </a:p>
        </p:txBody>
      </p:sp>
      <p:sp>
        <p:nvSpPr>
          <p:cNvPr id="68" name="Line 3">
            <a:extLst>
              <a:ext uri="{FF2B5EF4-FFF2-40B4-BE49-F238E27FC236}">
                <a16:creationId xmlns:a16="http://schemas.microsoft.com/office/drawing/2014/main" id="{6EA7B575-D7C5-4676-8E9B-C197C457C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A3361C15-5BDA-41FF-A3FA-7B13C373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7A3FA-740F-49C0-B193-AA3892439E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C4838AD9-8105-48D3-826E-7EAAB4E8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2C75EB-2E58-4421-9BBA-CBA7DD4E49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E7384DE2-ED1C-4D29-A3D2-C517A507B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0358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00CF4BB-338C-4FE1-8D41-A3C774489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A43E7916-3C53-479C-84D9-9E4CFAD19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70" y="1447800"/>
            <a:ext cx="770024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High Bandwidth Memory uses wiring on a silicon substrate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(interposer) to achieve high bandwidth; uses 3D-stacked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chips to increase capacity on the substrate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Apple UMA uses similar technology to connect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processor and GPU to high-bandwidth memory – both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access the same memory, so no copies needed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049326-6AC7-4BCE-931E-B8B433915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4170832"/>
            <a:ext cx="7696712" cy="268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2EBA98-39CB-42DD-AF8A-4FBDCC9BE5E4}"/>
              </a:ext>
            </a:extLst>
          </p:cNvPr>
          <p:cNvSpPr txBox="1"/>
          <p:nvPr/>
        </p:nvSpPr>
        <p:spPr>
          <a:xfrm>
            <a:off x="577252" y="6477000"/>
            <a:ext cx="3592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Source: Natalie Enright Jerger, sigarch.org/blog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4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2074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Several types of attacks: physical access to hardware,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compromised OS, untrusted co-scheduled applications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Defenses include: hardware permission checks, encryption,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microarchitecture partitions, signature checks, trusted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environments like Intel SGX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Information leakage still unresolved – exploited by Meltdown,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and many subsequent attacks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5CBF88D7-A5A8-481B-B92E-127FE65FC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524000"/>
            <a:ext cx="548188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Fill the cache with your own data X</a:t>
            </a:r>
          </a:p>
          <a:p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 [illegal address]</a:t>
            </a:r>
          </a:p>
          <a:p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…   [R1]</a:t>
            </a:r>
          </a:p>
          <a:p>
            <a:b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Scan through X and record time per access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114800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A3361C15-5BDA-41FF-A3FA-7B13C373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7A3FA-740F-49C0-B193-AA3892439E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16065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969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Defenses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9FE6E680-BECA-4B9A-A989-2A499CC9F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720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Disable speculation when violations happen (fixes Meltdown)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Partition resources – has a performance impact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Several resources involved: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bpred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caches, memory controller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Constant behavior algorithms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4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05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Integrity Verification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9FE6E680-BECA-4B9A-A989-2A499CC9F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653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Implemented on commercial processors, e.g., Intel SGX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Confirms that data has not been tampered by malicious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agents – attacker with physical access, rogue OS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Every block has a MAC and a version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prevent a replay attack (attacker sends an old version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data/MAC/counter), a tree of hashes is navigated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868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49133</TotalTime>
  <Words>421</Words>
  <Application>Microsoft Office PowerPoint</Application>
  <PresentationFormat>On-screen Show (4:3)</PresentationFormat>
  <Paragraphs>109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310</cp:revision>
  <dcterms:created xsi:type="dcterms:W3CDTF">2002-09-20T18:19:18Z</dcterms:created>
  <dcterms:modified xsi:type="dcterms:W3CDTF">2022-11-14T02:34:09Z</dcterms:modified>
</cp:coreProperties>
</file>