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63" r:id="rId2"/>
    <p:sldId id="587" r:id="rId3"/>
    <p:sldId id="621" r:id="rId4"/>
    <p:sldId id="600" r:id="rId5"/>
    <p:sldId id="607" r:id="rId6"/>
    <p:sldId id="603" r:id="rId7"/>
    <p:sldId id="597" r:id="rId8"/>
    <p:sldId id="598" r:id="rId9"/>
    <p:sldId id="608" r:id="rId10"/>
    <p:sldId id="609" r:id="rId11"/>
    <p:sldId id="620" r:id="rId12"/>
    <p:sldId id="619" r:id="rId13"/>
    <p:sldId id="601" r:id="rId14"/>
    <p:sldId id="610" r:id="rId15"/>
    <p:sldId id="611" r:id="rId16"/>
    <p:sldId id="612" r:id="rId17"/>
    <p:sldId id="613" r:id="rId18"/>
    <p:sldId id="558" r:id="rId19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>
      <p:cViewPr varScale="1">
        <p:scale>
          <a:sx n="74" d="100"/>
          <a:sy n="74" d="100"/>
        </p:scale>
        <p:origin x="106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CCFD60DC-CF44-4F2D-932E-6DF50710BDB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35148145-A6F4-41FF-85A0-8EA734C0CEC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3CFB92C3-F3BD-475B-A95F-77156DD58B9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EF981687-4611-4BD7-B9A8-2BF54C2F871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B8416D8-159E-4C26-B0D5-C0A6FF2D14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2A08BE0F-54CC-418E-85F2-374301823BB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CBE28F43-3CCF-4C75-BC79-680EE824A73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DC4DC24-1E55-481A-82FF-6ADC88AE4A9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BBE071EE-E4F5-442F-8F3D-FA1CE9CD816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8860E161-965E-4BB7-A546-5C83201C025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5AB2DDED-E3D1-43D4-AC46-193B831893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C141533-A304-4DD3-98AB-99500530787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166D8188-2FDC-457D-8C36-09398592DA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904908C-A898-445C-939D-0974CC22FBB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37A134B-0189-4D60-9B69-EEBAF09F35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75609194-C84C-487A-BC72-436CE7D521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ACDC9ED2-D923-4D71-877A-C2F46007FC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941E9B6-57CB-4B94-8E08-D50F72FEC39A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048364DA-A532-480F-94B7-EC4E3B36B7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564A9C81-2490-4948-8B72-82F8D63C9F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72D88A79-537F-4C8C-AB93-2D507EDE3C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B9BACA3-E943-498E-9782-A3440C9B8EF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B6C18CA8-296B-4E80-855C-3E0A3DF440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1FF604AC-AC47-4E91-8247-2F57801E4C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13283A3E-5AE6-44BE-A6A0-A78847D4EE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4B03EED-C02C-4750-B8E7-E12C450EB4E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D2F5E1E4-0D0C-4433-BFF5-43A937A887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C36079DF-D640-48E7-B59E-8F7C4B80E2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B2C40162-A4C1-4CE4-A864-12909794BD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CB8A368-EA8B-4744-92EB-4A92A20B120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A7D96686-90DA-4B6C-BA35-B41EE552E6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5B464766-9E5B-4D6C-A4FE-4BC4FE131C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5A8B9B96-A63A-474C-A854-90DFCBD9BD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C2E0C63-BDE1-44B3-A4AA-312E2290AF8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A9F94CD6-C2BB-41D6-ABBF-7E38E71B9F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B336C4EA-527B-4302-8D53-F4E69E4524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AE448C53-74EB-4E09-8BE2-19CE3FE582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C17E221-E37C-434C-99BD-525BD1E0513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D341AA7A-B94A-4775-A1EB-E2727A057F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2149B506-CB93-4BC7-A194-45526E6C31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75D5705E-CAEA-4619-947B-D7B1682CBD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A2E5E67-8F3D-4896-8B67-EB6C4B9E4F4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3773CEA7-3788-49E5-B4E3-511BC86AAE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85984712-B84E-45DD-B13B-DA1107A927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BAA63299-C901-430D-AACB-34D3AAA2F4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E61A1F5-4248-49AB-8715-35CB25CAC78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91A2BE4B-162D-4E51-867F-69A511D920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BEAF9745-61E9-465C-B90F-CDAA296988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7DC6022D-6F56-4901-9DB8-4907BEDC04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B29A222-43AD-4EE7-8DC8-71317EBB093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31312164-71A9-43FB-8706-83CA6FB6A9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E0BE1402-9A6E-4B10-87EA-244EE851EA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62A774A3-B7C9-4634-B57F-7CC5E8F5B8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CAC1BDD-3D4D-4EBF-9F7F-80042A6F66C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F5F0132B-C1DE-4992-AD41-64AFA12A22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058E27E8-F24B-4BDD-A05E-0BB9E4D221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2D0F2825-D257-41EB-92FE-CF29E1AC71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B0070F3-2480-46CB-AB3A-230FE85CC09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ABC8FDFF-B531-4610-88E0-D3BA50E4C6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4AA3DC0B-F6FC-417F-9071-E00C0A8113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106DDF7A-05C3-43E1-8CA1-00DF5504C8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4B0FBCF-2339-49E3-8E34-7AC9139F4CC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EA996CF1-96CE-4407-93FD-A35DD12280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A828F868-121B-4514-9513-2EBBAD3490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106DDF7A-05C3-43E1-8CA1-00DF5504C8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4B0FBCF-2339-49E3-8E34-7AC9139F4CC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EA996CF1-96CE-4407-93FD-A35DD12280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A828F868-121B-4514-9513-2EBBAD3490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84BE1723-00AA-433B-B91E-B9BC098D9E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14AD7C5-8BDC-45ED-8FF8-5736BD275E5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5AC49F0E-AD69-4846-8FA8-AB537E606D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2AAFA3B9-B0EA-4050-9EB0-31CE07FCBE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4A46AA56-3D16-4DDF-BAC0-CF4AB28607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447AABE-FB47-40D6-95F6-054AAA66B417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971667FF-E610-4AAF-B0EE-6F5A144C92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60C453B-3F6F-4BF0-8018-868BEAD45E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91FF2063-D1C4-483A-9275-E1C5ACAC8A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AA2F244-74B9-49EE-BF59-A550F7D7D50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AE150A7E-DDB2-479E-9B9A-D49B0C024B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763F2149-C96A-4DF2-A65E-F809AA1A88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CB463E1B-69CD-420E-BEC6-AA03F67A24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927AE75-460F-4364-8FE9-C425E328342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1976A144-9E6C-4C54-B28F-DE82D1DCAF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BD53CBB8-04A6-4DD1-AB2C-E81D9DBDE1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0C4014-8420-4E4D-9B93-8CB37F3A69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143FF2-3642-4BDE-BDDD-EC7E67C96B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633951-C9EA-4EC7-A540-D9D47AA0A9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C838D6-8982-41B3-B4DE-4B311C13A1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3084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CC41F0B-F393-4D19-A648-642FD7FEE4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369821F-6243-46A4-B6F3-72BD885652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95868A2-C3B9-44D3-822B-A532903863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E5D195-0E52-4631-8477-6C6D230D4F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3786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6CB093-6ACB-4E96-9458-C2D011E561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6C73E9-B6AC-43A0-8034-21C0C6CC76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D74874-CFE2-405C-8919-D1C033637E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EA35B2-2267-47E9-91F8-1ACE22A507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8229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32E167A-169D-4BE8-8594-06DACDFEDC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7F1609-B3B2-474A-BEE7-09C07D1733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0DE1DBF-6DA7-4FB5-9955-9408981ACA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4B20D6-3F1A-4EA2-8CE3-14B8F217EC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9258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93D7F92-ACB9-474E-BC95-B75772DCC9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9D9B9F-9CC7-48B9-9D70-4E9C7FA3F1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EBDE970-1910-422B-BB79-ED95DFD8AF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B0607-3C10-4ECD-9301-E968C33BB1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2188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74D68A-5422-4982-A259-7A49D78263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E76508-B513-4576-8196-11A33C53FA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0099EF-56C1-49A7-B43B-7E963EEB2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B9E692-D26F-435D-9816-B728B37B7B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0771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01D29B1-A24B-4A4B-AB2E-9FE58FA1F9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4688E9A-4D76-40C6-AF50-0597DA2335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1725AB6-8906-4D5C-ABF2-7E0C1CCD83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A12DC6-0D0C-4A12-BEE8-F1B19B4EDA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3427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65143EC-7A83-41FB-8B44-244D87F9B6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D4BF427-CE43-4DEC-BC62-A7CC9DF29A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98664A8-AD3E-452F-AE50-43D98CECC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9C493B-5B2D-463C-8A43-3AB4C359F0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3450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21A59D1-9EA9-44D2-BDB7-19DC6602C7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B48BEE5-9188-4117-B694-21F196C8FE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953B814-795E-4C22-8305-FF406758E7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E8A23-D324-4891-A424-AC9DDAA90D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10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5633EC-066B-438F-A520-D42F54B824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E433F4-873D-4DD9-A47D-A92918B20E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F20D70-6F16-45DD-AF27-3594D32DE3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658B75-2BE3-4D05-A6AA-C8014F79F5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626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AFC83C-30C1-4CFF-9436-7D0F523F75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0E593B-B762-42AE-991F-883B295F80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525F1B-F407-4957-A7EF-EED410ACED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DB4D93-B01B-4706-9575-B26E041AB7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6745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F21AC79-2835-47C8-9772-EC058C71F4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576FE44-9AD6-4599-B9A5-801FFCD84E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B70734A-92A0-48B2-95D7-52B0055DE85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1850065-4DBD-4EA1-B242-C7414EF8B1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1F50977-1F56-4D31-9555-1BA743A7FBA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E08E9123-F3AB-4232-B466-D47D382188A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>
            <a:extLst>
              <a:ext uri="{FF2B5EF4-FFF2-40B4-BE49-F238E27FC236}">
                <a16:creationId xmlns:a16="http://schemas.microsoft.com/office/drawing/2014/main" id="{6AFEFC83-711E-41DD-8648-C2C131978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02C9210-2456-4981-88CC-D992A270AF8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22C76147-BD62-4D51-BC07-737586C77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7927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Lecture: Synchronization, Consistency Models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A831BF02-0835-4901-BEDA-9874BC570B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664B6BB0-8B60-4D74-8591-B9341185D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24000"/>
            <a:ext cx="622773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Topics: synchronization wrap-up,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need for sequential consistency, fences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>
            <a:extLst>
              <a:ext uri="{FF2B5EF4-FFF2-40B4-BE49-F238E27FC236}">
                <a16:creationId xmlns:a16="http://schemas.microsoft.com/office/drawing/2014/main" id="{09ABA504-F13E-4F7A-802B-395BEE987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23343C8-AED3-404F-9CB9-8485A86F51F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3398879C-8AEF-47EC-83A5-83AE9A42D5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D34D86D5-BEA2-4017-BA72-04BB4207F5C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AB3559EF-BB82-4E50-817D-D262EBC12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672152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What are possible outputs for the program below?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Assume x=y=0 at the start of the program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      Thread 1                                Thread 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        x = 10                                     y=20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        y = x+y                                   x = y+x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        Print 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396036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>
            <a:extLst>
              <a:ext uri="{FF2B5EF4-FFF2-40B4-BE49-F238E27FC236}">
                <a16:creationId xmlns:a16="http://schemas.microsoft.com/office/drawing/2014/main" id="{0B9465B5-9350-4C96-9CDA-BF61B3996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64390B-5D75-40CB-B4D6-C433ED94B2F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7B5D7BA6-1E91-4ACC-9984-F0D4B649A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0F6F39EF-A033-4DBE-8F38-C012EE54AE2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A4EE3B45-8BCE-496F-9087-1538BBA06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672152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are possible outputs for the program below?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Assume x=y=0 at the start of the program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Thread 1                                Thread 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A     x = 10                               a    y=20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B     y =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x+y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b    x =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y+x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C     Print 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Possible scenarios:  5 choose 2 = 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ABCab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ABaCb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ABabC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AaBCb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AaBbC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10          20          20         30         30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AabBC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aABCb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aABbC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aAbBC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abABC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50         30           30        50         30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>
            <a:extLst>
              <a:ext uri="{FF2B5EF4-FFF2-40B4-BE49-F238E27FC236}">
                <a16:creationId xmlns:a16="http://schemas.microsoft.com/office/drawing/2014/main" id="{6ADABE8E-EDD1-47D0-80EE-40E9AEED9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BE5DC6-A6C1-44C3-BF64-992E60F8479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DFD145B8-DF54-4E85-8764-5B025044B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1904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Sequential Consistency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1F66791F-D61B-463D-96C2-5A5778E2259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D49FC7EF-803A-452C-B011-63F3474DC6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371600"/>
            <a:ext cx="7419788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Programmers assume SC;  makes it much easier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reason about program behavior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Hardware innovations can disrupt the SC model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example, if we assume write buffers, or out-of-order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execution, or if we drop ACKS in the coherence protocol,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previous programs yield unexpected outputs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>
            <a:extLst>
              <a:ext uri="{FF2B5EF4-FFF2-40B4-BE49-F238E27FC236}">
                <a16:creationId xmlns:a16="http://schemas.microsoft.com/office/drawing/2014/main" id="{8DE2F6F7-E187-4B04-9349-3522A5D40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ED8A4C-976A-4A53-8D2F-BC781F05D0A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5B7BD854-3AD5-4BF0-A4DE-D0B44BE6B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7951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Consistency Example - I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B5E7BD62-82F4-4234-8D28-A8F4E5BDA6F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E4396F2A-18D3-48FF-B6C4-C952413B8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64023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ooo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core will see no dependence between instructions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dealing with A and instructions dealing with B; those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operations can therefore be re-ordered; this is fine for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single thread, but not for multiple threads</a:t>
            </a:r>
          </a:p>
        </p:txBody>
      </p:sp>
      <p:sp>
        <p:nvSpPr>
          <p:cNvPr id="18438" name="Text Box 5">
            <a:extLst>
              <a:ext uri="{FF2B5EF4-FFF2-40B4-BE49-F238E27FC236}">
                <a16:creationId xmlns:a16="http://schemas.microsoft.com/office/drawing/2014/main" id="{5E1E432D-A478-4225-8E18-6863426DA7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276600"/>
            <a:ext cx="2933816" cy="175432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Initially A = B =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P1                        P2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1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B 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1</a:t>
            </a:r>
            <a:endParaRPr lang="en-US" altLang="en-US" sz="18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…                       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(B == 0)           if (A == 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Crit.Section         Crit.Section</a:t>
            </a:r>
          </a:p>
        </p:txBody>
      </p:sp>
      <p:sp>
        <p:nvSpPr>
          <p:cNvPr id="18439" name="Text Box 7">
            <a:extLst>
              <a:ext uri="{FF2B5EF4-FFF2-40B4-BE49-F238E27FC236}">
                <a16:creationId xmlns:a16="http://schemas.microsoft.com/office/drawing/2014/main" id="{063B0C71-92E0-4844-9C93-6FB42B56F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605" y="5943600"/>
            <a:ext cx="73447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consistency model lets the programmer know what assumptions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can make about the hardware’s reordering capabilities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>
            <a:extLst>
              <a:ext uri="{FF2B5EF4-FFF2-40B4-BE49-F238E27FC236}">
                <a16:creationId xmlns:a16="http://schemas.microsoft.com/office/drawing/2014/main" id="{1788AD83-F82F-4A44-97FD-25C633A55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C4AF566-221D-42D6-A5B6-C66D8CAC228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AFCF00E9-4CE9-46A4-93B9-2C200C188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18370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Consistency Example - 2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CC5C28A1-CDFF-40CD-9B86-299DAE02385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B4040228-2E18-446F-8105-EE8C2F88A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752600"/>
            <a:ext cx="4314579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Initially, A = B =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P1                 P2                         P3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 =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   if (A == 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      B =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if (B == 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register = A</a:t>
            </a:r>
          </a:p>
        </p:txBody>
      </p:sp>
      <p:sp>
        <p:nvSpPr>
          <p:cNvPr id="20486" name="Text Box 5">
            <a:extLst>
              <a:ext uri="{FF2B5EF4-FFF2-40B4-BE49-F238E27FC236}">
                <a16:creationId xmlns:a16="http://schemas.microsoft.com/office/drawing/2014/main" id="{5775E0A0-D6C3-4836-BE43-04299059E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3447" y="4876800"/>
            <a:ext cx="599324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If a coherence invalidation didn’t require ACKs, we can’t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confirm that everyone has seen the value of A.</a:t>
            </a:r>
          </a:p>
        </p:txBody>
      </p:sp>
    </p:spTree>
    <p:extLst>
      <p:ext uri="{BB962C8B-B14F-4D97-AF65-F5344CB8AC3E}">
        <p14:creationId xmlns:p14="http://schemas.microsoft.com/office/powerpoint/2010/main" val="4022394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>
            <a:extLst>
              <a:ext uri="{FF2B5EF4-FFF2-40B4-BE49-F238E27FC236}">
                <a16:creationId xmlns:a16="http://schemas.microsoft.com/office/drawing/2014/main" id="{7BADFD99-0537-4146-B473-920CD8489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41D05E-F099-4D59-98B8-5BEA67435B7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5B67E65E-B0DA-49D1-8323-E3940E5CB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1904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Sequential Consistency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56A81B24-5142-4BD9-9286-886D11A919C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5C22E89C-B34A-44FB-A29A-8DF1540A0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7715895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multiprocessor is sequentially consistent if the result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of the execution is achievable by maintaining program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order within a processor and interleaving accesses by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different processors in an arbitrary fashion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Can implement sequential consistency by requiring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following: program order, write serialization, everyone has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seen an update before a value is read – very intuitive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programmer, but extremely slow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This is very slow… alternatives: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Add optimizations to the hardware (e.g., verify loads)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Offer a relaxed memory consistency model and fences</a:t>
            </a:r>
          </a:p>
        </p:txBody>
      </p:sp>
    </p:spTree>
    <p:extLst>
      <p:ext uri="{BB962C8B-B14F-4D97-AF65-F5344CB8AC3E}">
        <p14:creationId xmlns:p14="http://schemas.microsoft.com/office/powerpoint/2010/main" val="827027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>
            <a:extLst>
              <a:ext uri="{FF2B5EF4-FFF2-40B4-BE49-F238E27FC236}">
                <a16:creationId xmlns:a16="http://schemas.microsoft.com/office/drawing/2014/main" id="{814C4839-279D-45A2-A32A-0B9C1CF3D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3F7D59E-D438-4DEC-A59C-1F909F5B182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4C1C127D-0F25-4612-951C-F7FED6B73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8826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Relaxed Consistency Models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00F5837D-FAFD-4F34-9D3A-D4B1BCE792B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AD8CCDC8-0726-4AB7-AAE7-64F5294C5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65633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We want an intuitive programming model (such 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sequential consistency) and we want high performance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We care about data races and re-ordering constraints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some parts of the program and not for others – hence,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we will relax some of the constraints for sequential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consistency for most of the program, but enforce them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for specific portions of the code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Fence instructions are special instructions that require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all previous memory accesses to complete before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proceeding (sequential consistency)</a:t>
            </a:r>
          </a:p>
        </p:txBody>
      </p:sp>
    </p:spTree>
    <p:extLst>
      <p:ext uri="{BB962C8B-B14F-4D97-AF65-F5344CB8AC3E}">
        <p14:creationId xmlns:p14="http://schemas.microsoft.com/office/powerpoint/2010/main" val="22616878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>
            <a:extLst>
              <a:ext uri="{FF2B5EF4-FFF2-40B4-BE49-F238E27FC236}">
                <a16:creationId xmlns:a16="http://schemas.microsoft.com/office/drawing/2014/main" id="{E1100288-B315-4413-A841-986677AFC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95298E-E3AD-4D7B-9BB2-1E291686D62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9E7BA06C-BF7C-45AA-8506-481B5770B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32478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Fences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BD3C7118-C1A5-4B85-873E-37072A02D6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6">
            <a:extLst>
              <a:ext uri="{FF2B5EF4-FFF2-40B4-BE49-F238E27FC236}">
                <a16:creationId xmlns:a16="http://schemas.microsoft.com/office/drawing/2014/main" id="{C621B60B-9399-4C5B-B958-776AFD1E03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295400"/>
            <a:ext cx="4775282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P1                                              P2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{                                            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Region of code                       Region of code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with no races                          with no races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}                                             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Fence                  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Fence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Acquire_lock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Acquire_lock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Fence                  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Fence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{                                           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Racy code                            Racy code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}                                            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Fence                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Fence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Release_lock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Release_lock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Fence                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Fence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5928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3">
            <a:extLst>
              <a:ext uri="{FF2B5EF4-FFF2-40B4-BE49-F238E27FC236}">
                <a16:creationId xmlns:a16="http://schemas.microsoft.com/office/drawing/2014/main" id="{BB1FA484-87D7-4E52-B6EC-FBC5A1A10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009FD99-3D9A-45D3-A78E-585A1734A64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>
            <a:extLst>
              <a:ext uri="{FF2B5EF4-FFF2-40B4-BE49-F238E27FC236}">
                <a16:creationId xmlns:a16="http://schemas.microsoft.com/office/drawing/2014/main" id="{BEF8FF22-4B10-43B1-94E0-81EAC1709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92F381-964E-4A22-8F66-052ED90FCA5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B2190286-21E2-4A22-AE97-02B9C3B08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952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Test-and-Test-and-Set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A6ECC2FB-50FB-4652-BA16-D246A1AAAB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930229B5-DB73-4734-BDF9-AD6F7BDAC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4015971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lock:    test   register, location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bnz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register, 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t&amp;s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register, location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bnz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register, 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CS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location, #0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>
            <a:extLst>
              <a:ext uri="{FF2B5EF4-FFF2-40B4-BE49-F238E27FC236}">
                <a16:creationId xmlns:a16="http://schemas.microsoft.com/office/drawing/2014/main" id="{143E2A86-C042-4A76-BCD0-11C149DC4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7401D64-E469-4D80-9114-389D51D879B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AEF1E719-F03A-4540-BC31-F55347D0B3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89917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Load-Linked and Store Conditional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3783B4AE-0E29-42B3-8824-7B017B7DC0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F362EE9A-77B1-4B51-97CE-B0C19876A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953524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LL-SC is an implementation of atomic read-modify-write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with very high flexibility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LL: read a value and update a table indicating you have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read this address, then perform any amount of computation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SC: attempt to store a result into the same memory location,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store will succeed only if the table indicates that no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other process attempted a store since the local LL (success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only if the operation was “effectively” atomic)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SC implementations do not generate bus traffic if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SC fails – hence, more efficient than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test&amp;test&amp;set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>
            <a:extLst>
              <a:ext uri="{FF2B5EF4-FFF2-40B4-BE49-F238E27FC236}">
                <a16:creationId xmlns:a16="http://schemas.microsoft.com/office/drawing/2014/main" id="{72B5D17A-5DD7-4AC0-B70A-1C112501C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0069723-BC33-42E3-9222-E8B03A743A6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9170F0FB-0D75-4184-B9BF-07DF9F3AA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34577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Spin Lock with Low Coherence Traffic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D2EBEC84-A858-4F36-8F0B-AE1EE34D425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B363B9ED-EAFE-4809-A045-2DFF0F476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756713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lockit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  LL         R2, 0(R1)    ; load linked, generates no coherence traffic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BNEZ    R2, </a:t>
            </a:r>
            <a:r>
              <a:rPr lang="en-US" altLang="en-US" sz="2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lockit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; not available, keep spinning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DADDUI R2, R0, #1 ; put value 1 in R2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SC         R2, 0(R1)   ; store-conditional succeeds if no one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; updated the lock since the last LL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BEQZ    R2, </a:t>
            </a:r>
            <a:r>
              <a:rPr lang="en-US" altLang="en-US" sz="2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lockit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; confirm that SC succeeded, else keep trying</a:t>
            </a:r>
          </a:p>
        </p:txBody>
      </p:sp>
      <p:sp>
        <p:nvSpPr>
          <p:cNvPr id="36870" name="Text Box 5">
            <a:extLst>
              <a:ext uri="{FF2B5EF4-FFF2-40B4-BE49-F238E27FC236}">
                <a16:creationId xmlns:a16="http://schemas.microsoft.com/office/drawing/2014/main" id="{F4CEEB3C-E701-49B4-BE71-A21D4A6FF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733800"/>
            <a:ext cx="714227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there are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processes waiting for the lock, how many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bus transactions happen?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>
            <a:extLst>
              <a:ext uri="{FF2B5EF4-FFF2-40B4-BE49-F238E27FC236}">
                <a16:creationId xmlns:a16="http://schemas.microsoft.com/office/drawing/2014/main" id="{72B5D17A-5DD7-4AC0-B70A-1C112501C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0069723-BC33-42E3-9222-E8B03A743A6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9170F0FB-0D75-4184-B9BF-07DF9F3AA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34577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Spin Lock with Low Coherence Traffic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D2EBEC84-A858-4F36-8F0B-AE1EE34D425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B363B9ED-EAFE-4809-A045-2DFF0F476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756713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lockit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  LL         R2, 0(R1)    ; load linked, generates no coherence traffic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BNEZ    R2, </a:t>
            </a:r>
            <a:r>
              <a:rPr lang="en-US" altLang="en-US" sz="2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lockit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; not available, keep spinning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DADDUI R2, R0, #1 ; put value 1 in R2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SC         R2, 0(R1)   ; store-conditional succeeds if no one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; updated the lock since the last LL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BEQZ    R2, </a:t>
            </a:r>
            <a:r>
              <a:rPr lang="en-US" altLang="en-US" sz="2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lockit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; confirm that SC succeeded, else keep trying</a:t>
            </a:r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DD14FA1E-C2D9-4E0C-8BC1-2EAB623D8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733800"/>
            <a:ext cx="80926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there are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processes waiting for the lock, how many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bus transactions happen?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 write by the releaser  +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(or 1) read-miss requests  +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(or 1) responses  +  1 write by acquirer  +  0 (i-1 failed SCs)  +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i-1 (or 1) read-miss requests + i-1 (or 1) responses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(The i/i-1 read misses and responses can be reduced to 1)</a:t>
            </a:r>
          </a:p>
        </p:txBody>
      </p:sp>
    </p:spTree>
    <p:extLst>
      <p:ext uri="{BB962C8B-B14F-4D97-AF65-F5344CB8AC3E}">
        <p14:creationId xmlns:p14="http://schemas.microsoft.com/office/powerpoint/2010/main" val="4118011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>
            <a:extLst>
              <a:ext uri="{FF2B5EF4-FFF2-40B4-BE49-F238E27FC236}">
                <a16:creationId xmlns:a16="http://schemas.microsoft.com/office/drawing/2014/main" id="{0BA92C35-0029-44E3-B920-8EDBC3511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C6C9C35-948D-4FAE-9A6A-73CA722CD68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740EEE65-D7A4-4F84-B53E-FE1907F075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4960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Lock Vs. Optimistic Concurrency</a:t>
            </a:r>
          </a:p>
        </p:txBody>
      </p:sp>
      <p:sp>
        <p:nvSpPr>
          <p:cNvPr id="43012" name="Line 3">
            <a:extLst>
              <a:ext uri="{FF2B5EF4-FFF2-40B4-BE49-F238E27FC236}">
                <a16:creationId xmlns:a16="http://schemas.microsoft.com/office/drawing/2014/main" id="{499456B8-480D-4059-A4CA-F17F1EC3BF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3" name="Text Box 4">
            <a:extLst>
              <a:ext uri="{FF2B5EF4-FFF2-40B4-BE49-F238E27FC236}">
                <a16:creationId xmlns:a16="http://schemas.microsoft.com/office/drawing/2014/main" id="{8DBDD1CD-5C4B-42AB-8164-482660201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3075201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lockit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  LL         R2, 0(R1)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BNEZ    R2, </a:t>
            </a:r>
            <a:r>
              <a:rPr lang="en-US" altLang="en-US" sz="2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lockit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DADDUI R2, R0, #1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SC         R2, 0(R1)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BEQZ    R2, </a:t>
            </a:r>
            <a:r>
              <a:rPr lang="en-US" altLang="en-US" sz="2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lockit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Critical Section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ST         0(R1), #0   </a:t>
            </a:r>
          </a:p>
        </p:txBody>
      </p:sp>
      <p:sp>
        <p:nvSpPr>
          <p:cNvPr id="43014" name="Text Box 6">
            <a:extLst>
              <a:ext uri="{FF2B5EF4-FFF2-40B4-BE49-F238E27FC236}">
                <a16:creationId xmlns:a16="http://schemas.microsoft.com/office/drawing/2014/main" id="{DB643BFA-33A2-4031-A872-67127210E9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648200"/>
            <a:ext cx="329994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tryagain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LL         R2, 0(R1)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DADDUI R2, R2, R3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SC         R2, 0(R1)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BEQZ    R2, </a:t>
            </a:r>
            <a:r>
              <a:rPr lang="en-US" altLang="en-US" sz="2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tryagain</a:t>
            </a: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5" name="Text Box 7">
            <a:extLst>
              <a:ext uri="{FF2B5EF4-FFF2-40B4-BE49-F238E27FC236}">
                <a16:creationId xmlns:a16="http://schemas.microsoft.com/office/drawing/2014/main" id="{1CE9E5C2-535F-4401-823C-A7838FA6C2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600200"/>
            <a:ext cx="376801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LL-SC is being used to figure out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if we were able to acquire the 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without anyone interfering – we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then enter the critical section</a:t>
            </a:r>
          </a:p>
        </p:txBody>
      </p:sp>
      <p:sp>
        <p:nvSpPr>
          <p:cNvPr id="43016" name="Text Box 8">
            <a:extLst>
              <a:ext uri="{FF2B5EF4-FFF2-40B4-BE49-F238E27FC236}">
                <a16:creationId xmlns:a16="http://schemas.microsoft.com/office/drawing/2014/main" id="{6B1E881E-E888-4A95-8C91-42334295B1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343400"/>
            <a:ext cx="420403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If the critical section only involves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one memory location, the critical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section can be captured within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LL-SC – instead of spinning on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lock acquire, you may now be spinning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trying to atomically execute the CS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>
            <a:extLst>
              <a:ext uri="{FF2B5EF4-FFF2-40B4-BE49-F238E27FC236}">
                <a16:creationId xmlns:a16="http://schemas.microsoft.com/office/drawing/2014/main" id="{8D068041-E302-49AA-A27B-0F604ED93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F6B65D-008C-4727-8D39-CB6A8DA121C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78FEDBC1-BE1E-4303-986D-A0D710B64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61498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Coherence Vs. Consistency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09846F86-94E1-476E-96B6-3EDF4A1B9BC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49" name="Text Box 4">
            <a:extLst>
              <a:ext uri="{FF2B5EF4-FFF2-40B4-BE49-F238E27FC236}">
                <a16:creationId xmlns:a16="http://schemas.microsoft.com/office/drawing/2014/main" id="{84559407-E85C-47EC-9FD2-D3151FAEBA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35873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Recall that coherence guarantees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that a write will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eventually be seen by other processors, and (ii) write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serialization (all processors see writes to the same location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 the same order)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consistency model defines the ordering of writes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reads to different memory locations – the hardware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guarantees a certain consistency model and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programmer attempts to write correct programs with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those assumptions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>
            <a:extLst>
              <a:ext uri="{FF2B5EF4-FFF2-40B4-BE49-F238E27FC236}">
                <a16:creationId xmlns:a16="http://schemas.microsoft.com/office/drawing/2014/main" id="{8A77A407-B19E-407B-B76B-5001F89BA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DF78586-DADF-4F9D-8E71-53688A128A1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089DCC83-4E99-46A8-B2CE-C28FA6637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672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Programs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D9DE89A3-CF2E-4759-A508-156493CC278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CFF1161C-8953-41B8-B38E-DF2DCD21B7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47800"/>
            <a:ext cx="4117409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Initially, A = B =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P1                                 P2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 = 1                           B =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if (B == 0)                   if (A == 0)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critical section            critical section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Initially, A = B =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P1                 P2                 P3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 =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if (A == 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B =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if (B == 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register = A</a:t>
            </a:r>
          </a:p>
        </p:txBody>
      </p:sp>
      <p:sp>
        <p:nvSpPr>
          <p:cNvPr id="8198" name="Line 5">
            <a:extLst>
              <a:ext uri="{FF2B5EF4-FFF2-40B4-BE49-F238E27FC236}">
                <a16:creationId xmlns:a16="http://schemas.microsoft.com/office/drawing/2014/main" id="{DE550F08-D724-4E81-9A4F-FB41641262A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3657600"/>
            <a:ext cx="51816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99" name="Text Box 6">
            <a:extLst>
              <a:ext uri="{FF2B5EF4-FFF2-40B4-BE49-F238E27FC236}">
                <a16:creationId xmlns:a16="http://schemas.microsoft.com/office/drawing/2014/main" id="{19DD40F3-B58E-49B9-BF25-BC1D8ABE1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1447800"/>
            <a:ext cx="349095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Initially, Head = Data =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P1                         P2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Data = 2000    while (Head == 0)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Head = 1            { 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… = Data</a:t>
            </a:r>
          </a:p>
        </p:txBody>
      </p:sp>
      <p:sp>
        <p:nvSpPr>
          <p:cNvPr id="8200" name="Line 7">
            <a:extLst>
              <a:ext uri="{FF2B5EF4-FFF2-40B4-BE49-F238E27FC236}">
                <a16:creationId xmlns:a16="http://schemas.microsoft.com/office/drawing/2014/main" id="{0039628E-52A7-4D5C-9F65-962C6BB60B6A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1371600"/>
            <a:ext cx="0" cy="41910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>
            <a:extLst>
              <a:ext uri="{FF2B5EF4-FFF2-40B4-BE49-F238E27FC236}">
                <a16:creationId xmlns:a16="http://schemas.microsoft.com/office/drawing/2014/main" id="{C789B397-1316-4608-B09C-2A03459AD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B3C4727-744A-4FAC-9361-45B90CFB986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38A5780C-D52C-4222-8E34-9CD587F854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1904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Sequential Consistency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299AC6DF-00CA-451E-9225-592E661585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5" name="Text Box 6">
            <a:extLst>
              <a:ext uri="{FF2B5EF4-FFF2-40B4-BE49-F238E27FC236}">
                <a16:creationId xmlns:a16="http://schemas.microsoft.com/office/drawing/2014/main" id="{0D28F6B1-2556-410C-B8B4-19BFECF1F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1447800"/>
            <a:ext cx="261866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P1                         P2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Instr-a                 Instr-A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Instr-b                 Instr-B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Instr-c                 Instr-C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Instr-d                 Instr-D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…                        …</a:t>
            </a:r>
          </a:p>
        </p:txBody>
      </p:sp>
      <p:sp>
        <p:nvSpPr>
          <p:cNvPr id="10246" name="Text Box 6">
            <a:extLst>
              <a:ext uri="{FF2B5EF4-FFF2-40B4-BE49-F238E27FC236}">
                <a16:creationId xmlns:a16="http://schemas.microsoft.com/office/drawing/2014/main" id="{B5257CA2-B06F-455E-819E-38634FA92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505200"/>
            <a:ext cx="7039684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We assume: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Within a program, program order is preserved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Each instruction executes atomically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Instructions from different threads can be interleaved arbitrarily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Valid executions: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abAcBCDdeE…   or    ABCDEFabGc…   or   abcAdBe… 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aAbBcCdDeE…   or  …..</a:t>
            </a:r>
          </a:p>
        </p:txBody>
      </p:sp>
    </p:spTree>
    <p:extLst>
      <p:ext uri="{BB962C8B-B14F-4D97-AF65-F5344CB8AC3E}">
        <p14:creationId xmlns:p14="http://schemas.microsoft.com/office/powerpoint/2010/main" val="137733453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50068</TotalTime>
  <Words>1482</Words>
  <Application>Microsoft Office PowerPoint</Application>
  <PresentationFormat>On-screen Show (4:3)</PresentationFormat>
  <Paragraphs>257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317</cp:revision>
  <dcterms:created xsi:type="dcterms:W3CDTF">2002-09-20T18:19:18Z</dcterms:created>
  <dcterms:modified xsi:type="dcterms:W3CDTF">2022-11-23T17:57:19Z</dcterms:modified>
</cp:coreProperties>
</file>