
<file path=[Content_Types].xml><?xml version="1.0" encoding="utf-8"?>
<Types xmlns="http://schemas.openxmlformats.org/package/2006/content-types">
  <Default Extension="pict" ContentType="image/pict"/>
  <Override PartName="/ppt/notesSlides/notesSlide4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id="2147483649" r:id="rId1"/>
  </p:sldMasterIdLst>
  <p:notesMasterIdLst>
    <p:notesMasterId r:id="rId17"/>
  </p:notesMasterIdLst>
  <p:sldIdLst>
    <p:sldId id="256" r:id="rId2"/>
    <p:sldId id="302" r:id="rId3"/>
    <p:sldId id="296" r:id="rId4"/>
    <p:sldId id="264" r:id="rId5"/>
    <p:sldId id="260" r:id="rId6"/>
    <p:sldId id="293" r:id="rId7"/>
    <p:sldId id="290" r:id="rId8"/>
    <p:sldId id="262" r:id="rId9"/>
    <p:sldId id="303" r:id="rId10"/>
    <p:sldId id="304" r:id="rId11"/>
    <p:sldId id="305" r:id="rId12"/>
    <p:sldId id="306" r:id="rId13"/>
    <p:sldId id="307" r:id="rId14"/>
    <p:sldId id="308" r:id="rId15"/>
    <p:sldId id="288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CECFF"/>
    <a:srgbClr val="D8D8EC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2084" autoAdjust="0"/>
    <p:restoredTop sz="90929"/>
  </p:normalViewPr>
  <p:slideViewPr>
    <p:cSldViewPr>
      <p:cViewPr varScale="1">
        <p:scale>
          <a:sx n="106" d="100"/>
          <a:sy n="106" d="100"/>
        </p:scale>
        <p:origin x="-5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Relationship Id="rId2" Type="http://schemas.openxmlformats.org/officeDocument/2006/relationships/image" Target="../media/image7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1BCCF5-B756-2341-97E5-3D9625E053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BA2EB-D40E-0845-B89E-AD4DF62210C6}" type="slidenum">
              <a:rPr lang="en-US"/>
              <a:pPr/>
              <a:t>1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150CE-07E4-8342-9DD2-7605522AE53B}" type="slidenum">
              <a:rPr lang="en-US"/>
              <a:pPr/>
              <a:t>3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03891D-FAA5-AD43-87DD-464D0B8978DF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3BB08C-9509-0847-AAD5-04BEAB910B02}" type="slidenum">
              <a:rPr lang="en-US"/>
              <a:pPr/>
              <a:t>5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066ED-DA7A-4F41-A393-1BEA56FAFF5F}" type="slidenum">
              <a:rPr lang="en-US"/>
              <a:pPr/>
              <a:t>6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32D635-DD60-EA4F-9043-52B2C1E7C6DE}" type="slidenum">
              <a:rPr lang="en-US"/>
              <a:pPr/>
              <a:t>7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188A23-6C36-0F46-9910-4042DFCF14C9}" type="slidenum">
              <a:rPr lang="en-US"/>
              <a:pPr/>
              <a:t>8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E597E0-D64A-AA49-A92E-1D798C329CBD}" type="slidenum">
              <a:rPr lang="en-US"/>
              <a:pPr/>
              <a:t>15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28194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466725"/>
            <a:ext cx="82296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200400"/>
            <a:ext cx="5334000" cy="2819400"/>
          </a:xfrm>
        </p:spPr>
        <p:txBody>
          <a:bodyPr/>
          <a:lstStyle>
            <a:lvl1pPr marL="0" indent="0" algn="r">
              <a:buFont typeface="Wingdings" charset="2"/>
              <a:buNone/>
              <a:defRPr sz="28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000" b="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000" b="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sz="1000" b="0"/>
            </a:lvl1pPr>
          </a:lstStyle>
          <a:p>
            <a:fld id="{618D8792-9253-5C46-83DD-9816D9766D7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2819400"/>
            <a:ext cx="9144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5" name="Picture 9" descr="g25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150" y="3048000"/>
            <a:ext cx="268605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D8A8D2F-648A-434A-8143-DD8F5E7F4B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304800"/>
            <a:ext cx="21145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1912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796A61-FC86-D147-95A3-8A95064719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524000"/>
            <a:ext cx="4038600" cy="4800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04800"/>
          </a:xfrm>
        </p:spPr>
        <p:txBody>
          <a:bodyPr/>
          <a:lstStyle>
            <a:lvl1pPr>
              <a:defRPr smtClean="0"/>
            </a:lvl1pPr>
          </a:lstStyle>
          <a:p>
            <a:fld id="{DCE37AEA-AC6F-B94A-B716-0B5CC6700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40386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04800"/>
          </a:xfrm>
        </p:spPr>
        <p:txBody>
          <a:bodyPr/>
          <a:lstStyle>
            <a:lvl1pPr>
              <a:defRPr smtClean="0"/>
            </a:lvl1pPr>
          </a:lstStyle>
          <a:p>
            <a:fld id="{B038AFF2-76BB-7D4D-BDAB-F05DEC5AE9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04800"/>
          </a:xfrm>
        </p:spPr>
        <p:txBody>
          <a:bodyPr/>
          <a:lstStyle>
            <a:lvl1pPr>
              <a:defRPr smtClean="0"/>
            </a:lvl1pPr>
          </a:lstStyle>
          <a:p>
            <a:fld id="{2C679EA6-B583-8048-B16D-60612CAE6D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04800"/>
          </a:xfrm>
        </p:spPr>
        <p:txBody>
          <a:bodyPr/>
          <a:lstStyle>
            <a:lvl1pPr>
              <a:defRPr smtClean="0"/>
            </a:lvl1pPr>
          </a:lstStyle>
          <a:p>
            <a:fld id="{DC3A8D97-5D41-8B4A-8F76-2F81A5E8E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6F8C23-642B-994E-8688-41466D3E7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6BB72AD-7A44-0647-84A2-45757050DC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75818E8-03A1-4B4A-83F2-33272ACDAD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A7E8FA4-DF8C-CE42-9675-3D556553E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6E30F37-C340-B547-9182-1E4A6DDCF1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1C8D35-F60F-DC49-8F9A-F394B26048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FE25315-4ED3-F54B-8FF2-28DB848F01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AB7111-AB72-5743-8283-10B491F3F7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95400" y="0"/>
            <a:ext cx="7848600" cy="12954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spect="1" noChangeArrowheads="1"/>
          </p:cNvSpPr>
          <p:nvPr/>
        </p:nvSpPr>
        <p:spPr bwMode="auto">
          <a:xfrm>
            <a:off x="0" y="0"/>
            <a:ext cx="1295400" cy="12954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fld id="{C57822C8-6BDD-F449-8181-D891157E799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81" name="Picture 9" descr="g2599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161925" y="190500"/>
            <a:ext cx="981075" cy="9525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2"/>
        <a:buChar char="l"/>
        <a:defRPr sz="30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2"/>
        <a:buChar char="l"/>
        <a:defRPr sz="2600" i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charset="-128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l"/>
        <a:defRPr sz="23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charset="-128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charset="-128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NULL"/><Relationship Id="rId5" Type="http://schemas.openxmlformats.org/officeDocument/2006/relationships/oleObject" Target="../embeddings/oleObject1.bin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Toward </a:t>
            </a:r>
            <a:r>
              <a:rPr lang="en-US" dirty="0" err="1" smtClean="0"/>
              <a:t>Replayable</a:t>
            </a:r>
            <a:r>
              <a:rPr lang="en-US" dirty="0" smtClean="0"/>
              <a:t> Research in Networking and Systems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i="1" dirty="0" smtClean="0">
                <a:solidFill>
                  <a:srgbClr val="0000FF"/>
                </a:solidFill>
              </a:rPr>
              <a:t>Eric Eide</a:t>
            </a:r>
            <a:endParaRPr lang="en-US" dirty="0" smtClean="0"/>
          </a:p>
          <a:p>
            <a:r>
              <a:rPr lang="en-US" dirty="0" err="1" smtClean="0"/>
              <a:t>eeide@cs.utah.edu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sz="2400" dirty="0"/>
              <a:t>University of Utah,</a:t>
            </a:r>
            <a:br>
              <a:rPr lang="en-US" sz="2400" dirty="0"/>
            </a:br>
            <a:r>
              <a:rPr lang="en-US" sz="2400" dirty="0"/>
              <a:t>School of </a:t>
            </a:r>
            <a:r>
              <a:rPr lang="en-US" sz="2400" dirty="0" smtClean="0"/>
              <a:t>Computing</a:t>
            </a:r>
            <a:br>
              <a:rPr lang="en-US" sz="2400" dirty="0" smtClean="0"/>
            </a:br>
            <a:r>
              <a:rPr lang="en-US" sz="2400" dirty="0" smtClean="0"/>
              <a:t>May 25,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to </a:t>
            </a:r>
            <a:r>
              <a:rPr lang="en-US" dirty="0" err="1" smtClean="0"/>
              <a:t>Replayability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packaging is still too hard</a:t>
            </a:r>
          </a:p>
          <a:p>
            <a:pPr lvl="1"/>
            <a:r>
              <a:rPr lang="en-US" dirty="0" smtClean="0"/>
              <a:t>interactive use</a:t>
            </a:r>
          </a:p>
          <a:p>
            <a:pPr lvl="1"/>
            <a:r>
              <a:rPr lang="en-US" dirty="0" smtClean="0"/>
              <a:t>capturing semantics &amp; metadata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partly address “not worthwhile” perception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8C23-642B-994E-8688-41466D3E755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to </a:t>
            </a:r>
            <a:r>
              <a:rPr lang="en-US" dirty="0" err="1" smtClean="0"/>
              <a:t>Replayability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external events &amp; </a:t>
            </a:r>
            <a:r>
              <a:rPr lang="en-US" dirty="0" err="1" smtClean="0"/>
              <a:t>nondeterminism</a:t>
            </a:r>
            <a:endParaRPr lang="en-US" dirty="0" smtClean="0"/>
          </a:p>
          <a:p>
            <a:pPr lvl="1"/>
            <a:r>
              <a:rPr lang="en-US" dirty="0" smtClean="0"/>
              <a:t>cost of capture</a:t>
            </a:r>
          </a:p>
          <a:p>
            <a:pPr lvl="1"/>
            <a:r>
              <a:rPr lang="en-US" dirty="0" smtClean="0"/>
              <a:t>need to replay even when experiment is modified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8C23-642B-994E-8688-41466D3E755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to </a:t>
            </a:r>
            <a:r>
              <a:rPr lang="en-US" dirty="0" err="1" smtClean="0"/>
              <a:t>Replayability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long-term access to physical resources</a:t>
            </a:r>
          </a:p>
          <a:p>
            <a:pPr lvl="1"/>
            <a:r>
              <a:rPr lang="en-US" dirty="0" smtClean="0"/>
              <a:t>physical devices needed by systems research</a:t>
            </a:r>
          </a:p>
          <a:p>
            <a:pPr lvl="1"/>
            <a:r>
              <a:rPr lang="en-US" dirty="0" smtClean="0"/>
              <a:t>physical resources wear out [and/or lose funding]</a:t>
            </a:r>
          </a:p>
          <a:p>
            <a:pPr lvl="1"/>
            <a:r>
              <a:rPr lang="en-US" dirty="0" smtClean="0"/>
              <a:t>virtualized resources</a:t>
            </a:r>
          </a:p>
          <a:p>
            <a:pPr lvl="2"/>
            <a:r>
              <a:rPr lang="en-US" dirty="0" smtClean="0"/>
              <a:t>possible? useful?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8C23-642B-994E-8688-41466D3E755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to </a:t>
            </a:r>
            <a:r>
              <a:rPr lang="en-US" dirty="0" err="1" smtClean="0"/>
              <a:t>Replayability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better definition of “</a:t>
            </a:r>
            <a:r>
              <a:rPr lang="en-US" dirty="0" err="1" smtClean="0"/>
              <a:t>replayable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replayable</a:t>
            </a:r>
            <a:r>
              <a:rPr lang="en-US" dirty="0" smtClean="0"/>
              <a:t> with respect to chosen properties only</a:t>
            </a:r>
          </a:p>
          <a:p>
            <a:pPr lvl="1"/>
            <a:r>
              <a:rPr lang="en-US" dirty="0" smtClean="0"/>
              <a:t>let experimenters be explicit about this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potential benefits</a:t>
            </a:r>
          </a:p>
          <a:p>
            <a:pPr lvl="2"/>
            <a:r>
              <a:rPr lang="en-US" dirty="0" smtClean="0"/>
              <a:t>better design and instrumentation of </a:t>
            </a:r>
            <a:r>
              <a:rPr lang="en-US" dirty="0" err="1" smtClean="0"/>
              <a:t>expts</a:t>
            </a:r>
            <a:endParaRPr lang="en-US" dirty="0" smtClean="0"/>
          </a:p>
          <a:p>
            <a:pPr lvl="2"/>
            <a:r>
              <a:rPr lang="en-US" dirty="0" err="1" smtClean="0"/>
              <a:t>expts</a:t>
            </a:r>
            <a:r>
              <a:rPr lang="en-US" dirty="0" smtClean="0"/>
              <a:t> designed with replay in mind</a:t>
            </a:r>
          </a:p>
          <a:p>
            <a:pPr lvl="2"/>
            <a:r>
              <a:rPr lang="en-US" dirty="0" smtClean="0"/>
              <a:t>separating </a:t>
            </a:r>
            <a:r>
              <a:rPr lang="en-US" i="1" dirty="0" smtClean="0">
                <a:solidFill>
                  <a:srgbClr val="FF0000"/>
                </a:solidFill>
              </a:rPr>
              <a:t>what matters </a:t>
            </a:r>
            <a:r>
              <a:rPr lang="en-US" dirty="0" smtClean="0"/>
              <a:t>from accidental detail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8C23-642B-994E-8688-41466D3E755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of networking and systems researchers should be </a:t>
            </a:r>
            <a:r>
              <a:rPr lang="en-US" i="1" dirty="0" err="1" smtClean="0">
                <a:solidFill>
                  <a:srgbClr val="FF0000"/>
                </a:solidFill>
              </a:rPr>
              <a:t>replayability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not just repeatable</a:t>
            </a:r>
          </a:p>
          <a:p>
            <a:pPr lvl="1"/>
            <a:r>
              <a:rPr lang="en-US" dirty="0" smtClean="0"/>
              <a:t>also easily re-executable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easier packaging</a:t>
            </a:r>
          </a:p>
          <a:p>
            <a:pPr lvl="1"/>
            <a:r>
              <a:rPr lang="en-US" dirty="0" smtClean="0"/>
              <a:t>designing experiments</a:t>
            </a:r>
            <a:br>
              <a:rPr lang="en-US" dirty="0" smtClean="0"/>
            </a:br>
            <a:r>
              <a:rPr lang="en-US" dirty="0" smtClean="0"/>
              <a:t>for replay &amp; reuse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8C23-642B-994E-8688-41466D3E755F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2746375"/>
            <a:ext cx="243681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</p:pic>
      <p:pic>
        <p:nvPicPr>
          <p:cNvPr id="10" name="Picture 9" descr="emula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3657600"/>
            <a:ext cx="2667000" cy="2354263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http://www.emulab.net/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/>
              <a:t>Thank you!</a:t>
            </a:r>
            <a:br>
              <a:rPr lang="en-US" sz="3200"/>
            </a:br>
            <a:r>
              <a:rPr lang="en-US" sz="3200"/>
              <a:t>Questions?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Replayable</a:t>
            </a:r>
            <a:r>
              <a:rPr lang="en-US" dirty="0" smtClean="0"/>
              <a:t>”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goal of the networking and systems communities should be </a:t>
            </a:r>
            <a:r>
              <a:rPr lang="en-US" i="1" dirty="0" err="1" smtClean="0">
                <a:solidFill>
                  <a:srgbClr val="FF0000"/>
                </a:solidFill>
              </a:rPr>
              <a:t>replayable</a:t>
            </a:r>
            <a:r>
              <a:rPr lang="en-US" dirty="0" smtClean="0"/>
              <a:t> research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repeatable</a:t>
            </a:r>
          </a:p>
          <a:p>
            <a:pPr lvl="1"/>
            <a:r>
              <a:rPr lang="en-US" dirty="0" smtClean="0"/>
              <a:t>network testbeds</a:t>
            </a:r>
          </a:p>
          <a:p>
            <a:pPr lvl="1"/>
            <a:r>
              <a:rPr lang="en-US" dirty="0" smtClean="0"/>
              <a:t>data repositories</a:t>
            </a:r>
          </a:p>
          <a:p>
            <a:pPr lvl="1"/>
            <a:r>
              <a:rPr lang="en-US" dirty="0" smtClean="0"/>
              <a:t>experiment-management systems</a:t>
            </a:r>
          </a:p>
          <a:p>
            <a:pPr lvl="2"/>
            <a:endParaRPr lang="en-US" dirty="0" smtClean="0"/>
          </a:p>
          <a:p>
            <a:r>
              <a:rPr lang="en-US" i="1" dirty="0" err="1" smtClean="0">
                <a:solidFill>
                  <a:srgbClr val="FF0000"/>
                </a:solidFill>
              </a:rPr>
              <a:t>replayable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fully encapsulated and easily re-executable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8C23-642B-994E-8688-41466D3E755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1025-A7FF-C34E-9136-97BE48343958}" type="slidenum">
              <a:rPr lang="en-US"/>
              <a:pPr/>
              <a:t>3</a:t>
            </a:fld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Emulab</a:t>
            </a:r>
            <a:endParaRPr lang="en-US" dirty="0"/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 smtClean="0"/>
              <a:t>machines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500+ </a:t>
            </a:r>
            <a:r>
              <a:rPr lang="en-US" sz="2200" dirty="0"/>
              <a:t>PCs, and more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time- &amp; space-shared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loads OS and software</a:t>
            </a:r>
          </a:p>
          <a:p>
            <a:pPr lvl="1">
              <a:lnSpc>
                <a:spcPct val="90000"/>
              </a:lnSpc>
            </a:pPr>
            <a:endParaRPr lang="en-US" sz="2200" dirty="0" smtClean="0"/>
          </a:p>
          <a:p>
            <a:pPr>
              <a:lnSpc>
                <a:spcPct val="90000"/>
              </a:lnSpc>
            </a:pPr>
            <a:r>
              <a:rPr lang="en-US" sz="2600" dirty="0" smtClean="0"/>
              <a:t>network</a:t>
            </a:r>
            <a:endParaRPr lang="en-US" sz="2600" dirty="0"/>
          </a:p>
          <a:p>
            <a:pPr lvl="1">
              <a:lnSpc>
                <a:spcPct val="90000"/>
              </a:lnSpc>
            </a:pPr>
            <a:r>
              <a:rPr lang="en-US" sz="2200" dirty="0" err="1"/>
              <a:t>config</a:t>
            </a:r>
            <a:r>
              <a:rPr lang="en-US" sz="2200" dirty="0"/>
              <a:t>. topology &amp; quality</a:t>
            </a:r>
          </a:p>
          <a:p>
            <a:pPr lvl="1">
              <a:lnSpc>
                <a:spcPct val="90000"/>
              </a:lnSpc>
            </a:pPr>
            <a:endParaRPr lang="en-US" sz="2200" dirty="0" smtClean="0"/>
          </a:p>
          <a:p>
            <a:pPr>
              <a:lnSpc>
                <a:spcPct val="90000"/>
              </a:lnSpc>
            </a:pPr>
            <a:r>
              <a:rPr lang="en-US" sz="2600" dirty="0" smtClean="0"/>
              <a:t>services</a:t>
            </a:r>
            <a:endParaRPr lang="en-US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file storage, email, …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available to researchers and educators worldwide</a:t>
            </a:r>
          </a:p>
        </p:txBody>
      </p:sp>
      <p:pic>
        <p:nvPicPr>
          <p:cNvPr id="89095" name="Picture 7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B8260-B66E-534C-BD11-0A11B977DF51}" type="slidenum">
              <a:rPr lang="en-US"/>
              <a:pPr/>
              <a:t>4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Emulab Experiments</a:t>
            </a:r>
            <a:endParaRPr lang="en-US" dirty="0"/>
          </a:p>
        </p:txBody>
      </p:sp>
      <p:grpSp>
        <p:nvGrpSpPr>
          <p:cNvPr id="19468" name="Group 12"/>
          <p:cNvGrpSpPr>
            <a:grpSpLocks/>
          </p:cNvGrpSpPr>
          <p:nvPr/>
        </p:nvGrpSpPr>
        <p:grpSpPr bwMode="auto">
          <a:xfrm>
            <a:off x="457200" y="2667000"/>
            <a:ext cx="2312988" cy="2438400"/>
            <a:chOff x="288" y="1680"/>
            <a:chExt cx="1457" cy="1536"/>
          </a:xfrm>
        </p:grpSpPr>
        <p:sp>
          <p:nvSpPr>
            <p:cNvPr id="19462" name="AutoShape 6"/>
            <p:cNvSpPr>
              <a:spLocks noChangeArrowheads="1"/>
            </p:cNvSpPr>
            <p:nvPr/>
          </p:nvSpPr>
          <p:spPr bwMode="auto">
            <a:xfrm>
              <a:off x="296" y="1728"/>
              <a:ext cx="1440" cy="1488"/>
            </a:xfrm>
            <a:prstGeom prst="flowChartDocument">
              <a:avLst/>
            </a:prstGeom>
            <a:solidFill>
              <a:srgbClr val="CCE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9461" name="Picture 5" descr="baseline-top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1680"/>
              <a:ext cx="1457" cy="1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9465" name="Picture 9" descr="emula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40088" y="1752600"/>
            <a:ext cx="2667000" cy="2354263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</p:pic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3544888" y="5105400"/>
            <a:ext cx="2057400" cy="1219200"/>
          </a:xfrm>
          <a:prstGeom prst="can">
            <a:avLst>
              <a:gd name="adj" fmla="val 25000"/>
            </a:avLst>
          </a:prstGeom>
          <a:solidFill>
            <a:schemeClr val="hlink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expt. DB</a:t>
            </a:r>
          </a:p>
        </p:txBody>
      </p: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2514600"/>
            <a:ext cx="243681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</p:pic>
      <p:sp>
        <p:nvSpPr>
          <p:cNvPr id="19473" name="Freeform 17"/>
          <p:cNvSpPr>
            <a:spLocks/>
          </p:cNvSpPr>
          <p:nvPr/>
        </p:nvSpPr>
        <p:spPr bwMode="auto">
          <a:xfrm>
            <a:off x="1582738" y="2063750"/>
            <a:ext cx="1516062" cy="573088"/>
          </a:xfrm>
          <a:custGeom>
            <a:avLst/>
            <a:gdLst/>
            <a:ahLst/>
            <a:cxnLst>
              <a:cxn ang="0">
                <a:pos x="0" y="361"/>
              </a:cxn>
              <a:cxn ang="0">
                <a:pos x="271" y="49"/>
              </a:cxn>
              <a:cxn ang="0">
                <a:pos x="955" y="69"/>
              </a:cxn>
            </a:cxnLst>
            <a:rect l="0" t="0" r="r" b="b"/>
            <a:pathLst>
              <a:path w="955" h="361">
                <a:moveTo>
                  <a:pt x="0" y="361"/>
                </a:moveTo>
                <a:cubicBezTo>
                  <a:pt x="45" y="309"/>
                  <a:pt x="112" y="98"/>
                  <a:pt x="271" y="49"/>
                </a:cubicBezTo>
                <a:cubicBezTo>
                  <a:pt x="430" y="0"/>
                  <a:pt x="813" y="65"/>
                  <a:pt x="955" y="69"/>
                </a:cubicBezTo>
              </a:path>
            </a:pathLst>
          </a:custGeom>
          <a:noFill/>
          <a:ln w="50800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4" name="Freeform 18"/>
          <p:cNvSpPr>
            <a:spLocks/>
          </p:cNvSpPr>
          <p:nvPr/>
        </p:nvSpPr>
        <p:spPr bwMode="auto">
          <a:xfrm>
            <a:off x="5800725" y="5584825"/>
            <a:ext cx="1804988" cy="4508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956" y="258"/>
              </a:cxn>
              <a:cxn ang="0">
                <a:pos x="1085" y="0"/>
              </a:cxn>
            </a:cxnLst>
            <a:rect l="0" t="0" r="r" b="b"/>
            <a:pathLst>
              <a:path w="1137" h="284">
                <a:moveTo>
                  <a:pt x="0" y="156"/>
                </a:moveTo>
                <a:cubicBezTo>
                  <a:pt x="159" y="173"/>
                  <a:pt x="775" y="284"/>
                  <a:pt x="956" y="258"/>
                </a:cubicBezTo>
                <a:cubicBezTo>
                  <a:pt x="1137" y="232"/>
                  <a:pt x="1058" y="54"/>
                  <a:pt x="1085" y="0"/>
                </a:cubicBezTo>
              </a:path>
            </a:pathLst>
          </a:custGeom>
          <a:noFill/>
          <a:ln w="50800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5" name="Freeform 19"/>
          <p:cNvSpPr>
            <a:spLocks/>
          </p:cNvSpPr>
          <p:nvPr/>
        </p:nvSpPr>
        <p:spPr bwMode="auto">
          <a:xfrm>
            <a:off x="4213225" y="4251325"/>
            <a:ext cx="682625" cy="752475"/>
          </a:xfrm>
          <a:custGeom>
            <a:avLst/>
            <a:gdLst/>
            <a:ahLst/>
            <a:cxnLst>
              <a:cxn ang="0">
                <a:pos x="214" y="0"/>
              </a:cxn>
              <a:cxn ang="0">
                <a:pos x="31" y="149"/>
              </a:cxn>
              <a:cxn ang="0">
                <a:pos x="397" y="251"/>
              </a:cxn>
              <a:cxn ang="0">
                <a:pos x="227" y="474"/>
              </a:cxn>
            </a:cxnLst>
            <a:rect l="0" t="0" r="r" b="b"/>
            <a:pathLst>
              <a:path w="430" h="474">
                <a:moveTo>
                  <a:pt x="214" y="0"/>
                </a:moveTo>
                <a:cubicBezTo>
                  <a:pt x="184" y="24"/>
                  <a:pt x="0" y="107"/>
                  <a:pt x="31" y="149"/>
                </a:cubicBezTo>
                <a:cubicBezTo>
                  <a:pt x="62" y="191"/>
                  <a:pt x="364" y="197"/>
                  <a:pt x="397" y="251"/>
                </a:cubicBezTo>
                <a:cubicBezTo>
                  <a:pt x="430" y="305"/>
                  <a:pt x="262" y="428"/>
                  <a:pt x="227" y="474"/>
                </a:cubicBezTo>
              </a:path>
            </a:pathLst>
          </a:custGeom>
          <a:noFill/>
          <a:ln w="50800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03225" y="5165725"/>
            <a:ext cx="246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i="1">
                <a:effectLst>
                  <a:outerShdw blurRad="38100" dist="38100" dir="2700000" algn="tl">
                    <a:srgbClr val="DDDDDD"/>
                  </a:outerShdw>
                </a:effectLst>
              </a:rPr>
              <a:t>topology +</a:t>
            </a:r>
            <a:br>
              <a:rPr lang="en-US" sz="2000" i="1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2000" i="1">
                <a:effectLst>
                  <a:outerShdw blurRad="38100" dist="38100" dir="2700000" algn="tl">
                    <a:srgbClr val="DDDDDD"/>
                  </a:outerShdw>
                </a:effectLst>
              </a:rPr>
              <a:t>SW (by reference) +</a:t>
            </a:r>
            <a:br>
              <a:rPr lang="en-US" sz="2000" i="1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2000" i="1">
                <a:effectLst>
                  <a:outerShdw blurRad="38100" dist="38100" dir="2700000" algn="tl">
                    <a:srgbClr val="DDDDDD"/>
                  </a:outerShdw>
                </a:effectLst>
              </a:rPr>
              <a:t>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 animBg="1"/>
      <p:bldP spid="19467" grpId="0"/>
      <p:bldP spid="19473" grpId="0" animBg="1"/>
      <p:bldP spid="19474" grpId="0" animBg="1"/>
      <p:bldP spid="194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F35FA-A1C8-7749-A98A-FEB2DD67B98B}" type="slidenum">
              <a:rPr lang="en-US"/>
              <a:pPr/>
              <a:t>5</a:t>
            </a:fld>
            <a:endParaRPr lang="en-US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685800" y="3505200"/>
            <a:ext cx="3657600" cy="20574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Alone: Not Enough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600"/>
              <a:t>testbeds give you lots of resources…</a:t>
            </a:r>
          </a:p>
          <a:p>
            <a:r>
              <a:rPr lang="en-US" sz="2600"/>
              <a:t>…but offer little help in </a:t>
            </a:r>
            <a:r>
              <a:rPr lang="en-US" sz="2600" i="1">
                <a:solidFill>
                  <a:srgbClr val="FF0000"/>
                </a:solidFill>
              </a:rPr>
              <a:t>using</a:t>
            </a:r>
            <a:r>
              <a:rPr lang="en-US" sz="2600"/>
              <a:t> those resources</a:t>
            </a:r>
          </a:p>
          <a:p>
            <a:pPr lvl="1"/>
            <a:endParaRPr lang="en-US" sz="2200"/>
          </a:p>
          <a:p>
            <a:pPr lvl="1"/>
            <a:r>
              <a:rPr lang="en-US" sz="2200"/>
              <a:t>package / distribute / configure / instrument / init / execute / monitor / stop / collect / analyze / archive / revise / repeat</a:t>
            </a:r>
          </a:p>
        </p:txBody>
      </p:sp>
      <p:pic>
        <p:nvPicPr>
          <p:cNvPr id="7173" name="Picture 5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alphaModFix amt="65000"/>
          </a:blip>
          <a:srcRect/>
          <a:stretch>
            <a:fillRect/>
          </a:stretch>
        </p:blipFill>
        <p:spPr>
          <a:xfrm>
            <a:off x="4648200" y="1527175"/>
            <a:ext cx="4038600" cy="47942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657F-10C4-2940-A914-3683EB4CAAD8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81959" name="Group 39"/>
          <p:cNvGrpSpPr>
            <a:grpSpLocks/>
          </p:cNvGrpSpPr>
          <p:nvPr/>
        </p:nvGrpSpPr>
        <p:grpSpPr bwMode="auto">
          <a:xfrm>
            <a:off x="4495800" y="1752600"/>
            <a:ext cx="3657600" cy="4267200"/>
            <a:chOff x="2832" y="1104"/>
            <a:chExt cx="2304" cy="2688"/>
          </a:xfrm>
        </p:grpSpPr>
        <p:grpSp>
          <p:nvGrpSpPr>
            <p:cNvPr id="81925" name="Group 5"/>
            <p:cNvGrpSpPr>
              <a:grpSpLocks/>
            </p:cNvGrpSpPr>
            <p:nvPr/>
          </p:nvGrpSpPr>
          <p:grpSpPr bwMode="auto">
            <a:xfrm>
              <a:off x="4552" y="2112"/>
              <a:ext cx="584" cy="549"/>
              <a:chOff x="1743" y="2557"/>
              <a:chExt cx="205" cy="202"/>
            </a:xfrm>
          </p:grpSpPr>
          <p:grpSp>
            <p:nvGrpSpPr>
              <p:cNvPr id="81926" name="Group 6"/>
              <p:cNvGrpSpPr>
                <a:grpSpLocks/>
              </p:cNvGrpSpPr>
              <p:nvPr/>
            </p:nvGrpSpPr>
            <p:grpSpPr bwMode="auto">
              <a:xfrm>
                <a:off x="1909" y="2684"/>
                <a:ext cx="39" cy="22"/>
                <a:chOff x="2437" y="2492"/>
                <a:chExt cx="39" cy="22"/>
              </a:xfrm>
            </p:grpSpPr>
            <p:sp>
              <p:nvSpPr>
                <p:cNvPr id="81927" name="Freeform 7"/>
                <p:cNvSpPr>
                  <a:spLocks/>
                </p:cNvSpPr>
                <p:nvPr/>
              </p:nvSpPr>
              <p:spPr bwMode="auto">
                <a:xfrm>
                  <a:off x="2437" y="2492"/>
                  <a:ext cx="39" cy="22"/>
                </a:xfrm>
                <a:custGeom>
                  <a:avLst/>
                  <a:gdLst/>
                  <a:ahLst/>
                  <a:cxnLst>
                    <a:cxn ang="0">
                      <a:pos x="78" y="45"/>
                    </a:cxn>
                    <a:cxn ang="0">
                      <a:pos x="32" y="0"/>
                    </a:cxn>
                    <a:cxn ang="0">
                      <a:pos x="0" y="8"/>
                    </a:cxn>
                    <a:cxn ang="0">
                      <a:pos x="78" y="45"/>
                    </a:cxn>
                  </a:cxnLst>
                  <a:rect l="0" t="0" r="r" b="b"/>
                  <a:pathLst>
                    <a:path w="78" h="45">
                      <a:moveTo>
                        <a:pt x="78" y="45"/>
                      </a:moveTo>
                      <a:lnTo>
                        <a:pt x="32" y="0"/>
                      </a:lnTo>
                      <a:lnTo>
                        <a:pt x="0" y="8"/>
                      </a:lnTo>
                      <a:lnTo>
                        <a:pt x="78" y="45"/>
                      </a:lnTo>
                      <a:close/>
                    </a:path>
                  </a:pathLst>
                </a:custGeom>
                <a:solidFill>
                  <a:srgbClr val="DADAD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928" name="Freeform 8"/>
                <p:cNvSpPr>
                  <a:spLocks/>
                </p:cNvSpPr>
                <p:nvPr/>
              </p:nvSpPr>
              <p:spPr bwMode="auto">
                <a:xfrm>
                  <a:off x="2437" y="2492"/>
                  <a:ext cx="39" cy="22"/>
                </a:xfrm>
                <a:custGeom>
                  <a:avLst/>
                  <a:gdLst/>
                  <a:ahLst/>
                  <a:cxnLst>
                    <a:cxn ang="0">
                      <a:pos x="78" y="45"/>
                    </a:cxn>
                    <a:cxn ang="0">
                      <a:pos x="32" y="0"/>
                    </a:cxn>
                    <a:cxn ang="0">
                      <a:pos x="0" y="8"/>
                    </a:cxn>
                    <a:cxn ang="0">
                      <a:pos x="78" y="45"/>
                    </a:cxn>
                  </a:cxnLst>
                  <a:rect l="0" t="0" r="r" b="b"/>
                  <a:pathLst>
                    <a:path w="78" h="45">
                      <a:moveTo>
                        <a:pt x="78" y="45"/>
                      </a:moveTo>
                      <a:lnTo>
                        <a:pt x="32" y="0"/>
                      </a:lnTo>
                      <a:lnTo>
                        <a:pt x="0" y="8"/>
                      </a:lnTo>
                      <a:lnTo>
                        <a:pt x="78" y="45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1929" name="Group 9"/>
              <p:cNvGrpSpPr>
                <a:grpSpLocks/>
              </p:cNvGrpSpPr>
              <p:nvPr/>
            </p:nvGrpSpPr>
            <p:grpSpPr bwMode="auto">
              <a:xfrm>
                <a:off x="1909" y="2688"/>
                <a:ext cx="39" cy="40"/>
                <a:chOff x="2437" y="2496"/>
                <a:chExt cx="39" cy="40"/>
              </a:xfrm>
            </p:grpSpPr>
            <p:sp>
              <p:nvSpPr>
                <p:cNvPr id="81930" name="Freeform 10"/>
                <p:cNvSpPr>
                  <a:spLocks/>
                </p:cNvSpPr>
                <p:nvPr/>
              </p:nvSpPr>
              <p:spPr bwMode="auto">
                <a:xfrm>
                  <a:off x="2437" y="2496"/>
                  <a:ext cx="39" cy="40"/>
                </a:xfrm>
                <a:custGeom>
                  <a:avLst/>
                  <a:gdLst/>
                  <a:ahLst/>
                  <a:cxnLst>
                    <a:cxn ang="0">
                      <a:pos x="78" y="37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4"/>
                    </a:cxn>
                    <a:cxn ang="0">
                      <a:pos x="0" y="7"/>
                    </a:cxn>
                    <a:cxn ang="0">
                      <a:pos x="0" y="10"/>
                    </a:cxn>
                    <a:cxn ang="0">
                      <a:pos x="0" y="13"/>
                    </a:cxn>
                    <a:cxn ang="0">
                      <a:pos x="0" y="15"/>
                    </a:cxn>
                    <a:cxn ang="0">
                      <a:pos x="0" y="18"/>
                    </a:cxn>
                    <a:cxn ang="0">
                      <a:pos x="0" y="21"/>
                    </a:cxn>
                    <a:cxn ang="0">
                      <a:pos x="0" y="24"/>
                    </a:cxn>
                    <a:cxn ang="0">
                      <a:pos x="0" y="26"/>
                    </a:cxn>
                    <a:cxn ang="0">
                      <a:pos x="0" y="29"/>
                    </a:cxn>
                    <a:cxn ang="0">
                      <a:pos x="0" y="32"/>
                    </a:cxn>
                    <a:cxn ang="0">
                      <a:pos x="0" y="34"/>
                    </a:cxn>
                    <a:cxn ang="0">
                      <a:pos x="0" y="37"/>
                    </a:cxn>
                    <a:cxn ang="0">
                      <a:pos x="0" y="40"/>
                    </a:cxn>
                    <a:cxn ang="0">
                      <a:pos x="0" y="43"/>
                    </a:cxn>
                    <a:cxn ang="0">
                      <a:pos x="0" y="45"/>
                    </a:cxn>
                    <a:cxn ang="0">
                      <a:pos x="78" y="80"/>
                    </a:cxn>
                    <a:cxn ang="0">
                      <a:pos x="78" y="37"/>
                    </a:cxn>
                  </a:cxnLst>
                  <a:rect l="0" t="0" r="r" b="b"/>
                  <a:pathLst>
                    <a:path w="78" h="80">
                      <a:moveTo>
                        <a:pt x="78" y="37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4"/>
                      </a:lnTo>
                      <a:lnTo>
                        <a:pt x="0" y="7"/>
                      </a:lnTo>
                      <a:lnTo>
                        <a:pt x="0" y="10"/>
                      </a:lnTo>
                      <a:lnTo>
                        <a:pt x="0" y="13"/>
                      </a:lnTo>
                      <a:lnTo>
                        <a:pt x="0" y="15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0" y="24"/>
                      </a:lnTo>
                      <a:lnTo>
                        <a:pt x="0" y="26"/>
                      </a:lnTo>
                      <a:lnTo>
                        <a:pt x="0" y="29"/>
                      </a:lnTo>
                      <a:lnTo>
                        <a:pt x="0" y="32"/>
                      </a:lnTo>
                      <a:lnTo>
                        <a:pt x="0" y="34"/>
                      </a:lnTo>
                      <a:lnTo>
                        <a:pt x="0" y="37"/>
                      </a:lnTo>
                      <a:lnTo>
                        <a:pt x="0" y="40"/>
                      </a:lnTo>
                      <a:lnTo>
                        <a:pt x="0" y="43"/>
                      </a:lnTo>
                      <a:lnTo>
                        <a:pt x="0" y="45"/>
                      </a:lnTo>
                      <a:lnTo>
                        <a:pt x="78" y="80"/>
                      </a:lnTo>
                      <a:lnTo>
                        <a:pt x="78" y="37"/>
                      </a:lnTo>
                      <a:close/>
                    </a:path>
                  </a:pathLst>
                </a:custGeom>
                <a:blipFill dpi="0" rotWithShape="0">
                  <a:blip r:embed="rId4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931" name="Freeform 11"/>
                <p:cNvSpPr>
                  <a:spLocks/>
                </p:cNvSpPr>
                <p:nvPr/>
              </p:nvSpPr>
              <p:spPr bwMode="auto">
                <a:xfrm>
                  <a:off x="2437" y="2496"/>
                  <a:ext cx="39" cy="40"/>
                </a:xfrm>
                <a:custGeom>
                  <a:avLst/>
                  <a:gdLst/>
                  <a:ahLst/>
                  <a:cxnLst>
                    <a:cxn ang="0">
                      <a:pos x="78" y="37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4"/>
                    </a:cxn>
                    <a:cxn ang="0">
                      <a:pos x="0" y="7"/>
                    </a:cxn>
                    <a:cxn ang="0">
                      <a:pos x="0" y="10"/>
                    </a:cxn>
                    <a:cxn ang="0">
                      <a:pos x="0" y="13"/>
                    </a:cxn>
                    <a:cxn ang="0">
                      <a:pos x="0" y="15"/>
                    </a:cxn>
                    <a:cxn ang="0">
                      <a:pos x="0" y="18"/>
                    </a:cxn>
                    <a:cxn ang="0">
                      <a:pos x="0" y="21"/>
                    </a:cxn>
                    <a:cxn ang="0">
                      <a:pos x="0" y="24"/>
                    </a:cxn>
                    <a:cxn ang="0">
                      <a:pos x="0" y="26"/>
                    </a:cxn>
                    <a:cxn ang="0">
                      <a:pos x="0" y="29"/>
                    </a:cxn>
                    <a:cxn ang="0">
                      <a:pos x="0" y="32"/>
                    </a:cxn>
                    <a:cxn ang="0">
                      <a:pos x="0" y="34"/>
                    </a:cxn>
                    <a:cxn ang="0">
                      <a:pos x="0" y="37"/>
                    </a:cxn>
                    <a:cxn ang="0">
                      <a:pos x="0" y="40"/>
                    </a:cxn>
                    <a:cxn ang="0">
                      <a:pos x="0" y="43"/>
                    </a:cxn>
                    <a:cxn ang="0">
                      <a:pos x="0" y="45"/>
                    </a:cxn>
                    <a:cxn ang="0">
                      <a:pos x="78" y="80"/>
                    </a:cxn>
                    <a:cxn ang="0">
                      <a:pos x="78" y="37"/>
                    </a:cxn>
                  </a:cxnLst>
                  <a:rect l="0" t="0" r="r" b="b"/>
                  <a:pathLst>
                    <a:path w="78" h="80">
                      <a:moveTo>
                        <a:pt x="78" y="37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4"/>
                      </a:lnTo>
                      <a:lnTo>
                        <a:pt x="0" y="7"/>
                      </a:lnTo>
                      <a:lnTo>
                        <a:pt x="0" y="10"/>
                      </a:lnTo>
                      <a:lnTo>
                        <a:pt x="0" y="13"/>
                      </a:lnTo>
                      <a:lnTo>
                        <a:pt x="0" y="15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0" y="24"/>
                      </a:lnTo>
                      <a:lnTo>
                        <a:pt x="0" y="26"/>
                      </a:lnTo>
                      <a:lnTo>
                        <a:pt x="0" y="29"/>
                      </a:lnTo>
                      <a:lnTo>
                        <a:pt x="0" y="32"/>
                      </a:lnTo>
                      <a:lnTo>
                        <a:pt x="0" y="34"/>
                      </a:lnTo>
                      <a:lnTo>
                        <a:pt x="0" y="37"/>
                      </a:lnTo>
                      <a:lnTo>
                        <a:pt x="0" y="40"/>
                      </a:lnTo>
                      <a:lnTo>
                        <a:pt x="0" y="43"/>
                      </a:lnTo>
                      <a:lnTo>
                        <a:pt x="0" y="45"/>
                      </a:lnTo>
                      <a:lnTo>
                        <a:pt x="78" y="80"/>
                      </a:lnTo>
                      <a:lnTo>
                        <a:pt x="78" y="37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1932" name="Freeform 12"/>
              <p:cNvSpPr>
                <a:spLocks/>
              </p:cNvSpPr>
              <p:nvPr/>
            </p:nvSpPr>
            <p:spPr bwMode="auto">
              <a:xfrm>
                <a:off x="1842" y="2653"/>
                <a:ext cx="49" cy="45"/>
              </a:xfrm>
              <a:custGeom>
                <a:avLst/>
                <a:gdLst/>
                <a:ahLst/>
                <a:cxnLst>
                  <a:cxn ang="0">
                    <a:pos x="97" y="61"/>
                  </a:cxn>
                  <a:cxn ang="0">
                    <a:pos x="72" y="89"/>
                  </a:cxn>
                  <a:cxn ang="0">
                    <a:pos x="0" y="29"/>
                  </a:cxn>
                  <a:cxn ang="0">
                    <a:pos x="25" y="0"/>
                  </a:cxn>
                  <a:cxn ang="0">
                    <a:pos x="97" y="61"/>
                  </a:cxn>
                </a:cxnLst>
                <a:rect l="0" t="0" r="r" b="b"/>
                <a:pathLst>
                  <a:path w="97" h="89">
                    <a:moveTo>
                      <a:pt x="97" y="61"/>
                    </a:moveTo>
                    <a:lnTo>
                      <a:pt x="72" y="89"/>
                    </a:lnTo>
                    <a:lnTo>
                      <a:pt x="0" y="29"/>
                    </a:lnTo>
                    <a:lnTo>
                      <a:pt x="25" y="0"/>
                    </a:lnTo>
                    <a:lnTo>
                      <a:pt x="97" y="61"/>
                    </a:lnTo>
                    <a:close/>
                  </a:path>
                </a:pathLst>
              </a:custGeom>
              <a:solidFill>
                <a:srgbClr val="CECECE"/>
              </a:solidFill>
              <a:ln w="9525">
                <a:solidFill>
                  <a:srgbClr val="70707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1933" name="Group 13"/>
              <p:cNvGrpSpPr>
                <a:grpSpLocks/>
              </p:cNvGrpSpPr>
              <p:nvPr/>
            </p:nvGrpSpPr>
            <p:grpSpPr bwMode="auto">
              <a:xfrm>
                <a:off x="1743" y="2565"/>
                <a:ext cx="142" cy="134"/>
                <a:chOff x="2271" y="2373"/>
                <a:chExt cx="142" cy="134"/>
              </a:xfrm>
            </p:grpSpPr>
            <p:sp>
              <p:nvSpPr>
                <p:cNvPr id="81934" name="Freeform 14"/>
                <p:cNvSpPr>
                  <a:spLocks/>
                </p:cNvSpPr>
                <p:nvPr/>
              </p:nvSpPr>
              <p:spPr bwMode="auto">
                <a:xfrm>
                  <a:off x="2271" y="2373"/>
                  <a:ext cx="142" cy="134"/>
                </a:xfrm>
                <a:custGeom>
                  <a:avLst/>
                  <a:gdLst/>
                  <a:ahLst/>
                  <a:cxnLst>
                    <a:cxn ang="0">
                      <a:pos x="0" y="262"/>
                    </a:cxn>
                    <a:cxn ang="0">
                      <a:pos x="15" y="269"/>
                    </a:cxn>
                    <a:cxn ang="0">
                      <a:pos x="32" y="269"/>
                    </a:cxn>
                    <a:cxn ang="0">
                      <a:pos x="53" y="264"/>
                    </a:cxn>
                    <a:cxn ang="0">
                      <a:pos x="77" y="256"/>
                    </a:cxn>
                    <a:cxn ang="0">
                      <a:pos x="102" y="243"/>
                    </a:cxn>
                    <a:cxn ang="0">
                      <a:pos x="129" y="226"/>
                    </a:cxn>
                    <a:cxn ang="0">
                      <a:pos x="158" y="205"/>
                    </a:cxn>
                    <a:cxn ang="0">
                      <a:pos x="185" y="181"/>
                    </a:cxn>
                    <a:cxn ang="0">
                      <a:pos x="212" y="154"/>
                    </a:cxn>
                    <a:cxn ang="0">
                      <a:pos x="236" y="127"/>
                    </a:cxn>
                    <a:cxn ang="0">
                      <a:pos x="255" y="100"/>
                    </a:cxn>
                    <a:cxn ang="0">
                      <a:pos x="270" y="74"/>
                    </a:cxn>
                    <a:cxn ang="0">
                      <a:pos x="279" y="52"/>
                    </a:cxn>
                    <a:cxn ang="0">
                      <a:pos x="284" y="31"/>
                    </a:cxn>
                    <a:cxn ang="0">
                      <a:pos x="284" y="14"/>
                    </a:cxn>
                    <a:cxn ang="0">
                      <a:pos x="277" y="0"/>
                    </a:cxn>
                    <a:cxn ang="0">
                      <a:pos x="137" y="129"/>
                    </a:cxn>
                    <a:cxn ang="0">
                      <a:pos x="0" y="262"/>
                    </a:cxn>
                  </a:cxnLst>
                  <a:rect l="0" t="0" r="r" b="b"/>
                  <a:pathLst>
                    <a:path w="284" h="269">
                      <a:moveTo>
                        <a:pt x="0" y="262"/>
                      </a:moveTo>
                      <a:lnTo>
                        <a:pt x="15" y="269"/>
                      </a:lnTo>
                      <a:lnTo>
                        <a:pt x="32" y="269"/>
                      </a:lnTo>
                      <a:lnTo>
                        <a:pt x="53" y="264"/>
                      </a:lnTo>
                      <a:lnTo>
                        <a:pt x="77" y="256"/>
                      </a:lnTo>
                      <a:lnTo>
                        <a:pt x="102" y="243"/>
                      </a:lnTo>
                      <a:lnTo>
                        <a:pt x="129" y="226"/>
                      </a:lnTo>
                      <a:lnTo>
                        <a:pt x="158" y="205"/>
                      </a:lnTo>
                      <a:lnTo>
                        <a:pt x="185" y="181"/>
                      </a:lnTo>
                      <a:lnTo>
                        <a:pt x="212" y="154"/>
                      </a:lnTo>
                      <a:lnTo>
                        <a:pt x="236" y="127"/>
                      </a:lnTo>
                      <a:lnTo>
                        <a:pt x="255" y="100"/>
                      </a:lnTo>
                      <a:lnTo>
                        <a:pt x="270" y="74"/>
                      </a:lnTo>
                      <a:lnTo>
                        <a:pt x="279" y="52"/>
                      </a:lnTo>
                      <a:lnTo>
                        <a:pt x="284" y="31"/>
                      </a:lnTo>
                      <a:lnTo>
                        <a:pt x="284" y="14"/>
                      </a:lnTo>
                      <a:lnTo>
                        <a:pt x="277" y="0"/>
                      </a:lnTo>
                      <a:lnTo>
                        <a:pt x="137" y="129"/>
                      </a:lnTo>
                      <a:lnTo>
                        <a:pt x="0" y="262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935" name="Freeform 15"/>
                <p:cNvSpPr>
                  <a:spLocks/>
                </p:cNvSpPr>
                <p:nvPr/>
              </p:nvSpPr>
              <p:spPr bwMode="auto">
                <a:xfrm>
                  <a:off x="2271" y="2373"/>
                  <a:ext cx="142" cy="134"/>
                </a:xfrm>
                <a:custGeom>
                  <a:avLst/>
                  <a:gdLst/>
                  <a:ahLst/>
                  <a:cxnLst>
                    <a:cxn ang="0">
                      <a:pos x="0" y="262"/>
                    </a:cxn>
                    <a:cxn ang="0">
                      <a:pos x="15" y="269"/>
                    </a:cxn>
                    <a:cxn ang="0">
                      <a:pos x="32" y="269"/>
                    </a:cxn>
                    <a:cxn ang="0">
                      <a:pos x="53" y="264"/>
                    </a:cxn>
                    <a:cxn ang="0">
                      <a:pos x="77" y="256"/>
                    </a:cxn>
                    <a:cxn ang="0">
                      <a:pos x="102" y="243"/>
                    </a:cxn>
                    <a:cxn ang="0">
                      <a:pos x="129" y="226"/>
                    </a:cxn>
                    <a:cxn ang="0">
                      <a:pos x="158" y="205"/>
                    </a:cxn>
                    <a:cxn ang="0">
                      <a:pos x="185" y="181"/>
                    </a:cxn>
                    <a:cxn ang="0">
                      <a:pos x="212" y="154"/>
                    </a:cxn>
                    <a:cxn ang="0">
                      <a:pos x="236" y="127"/>
                    </a:cxn>
                    <a:cxn ang="0">
                      <a:pos x="255" y="100"/>
                    </a:cxn>
                    <a:cxn ang="0">
                      <a:pos x="270" y="74"/>
                    </a:cxn>
                    <a:cxn ang="0">
                      <a:pos x="279" y="52"/>
                    </a:cxn>
                    <a:cxn ang="0">
                      <a:pos x="284" y="31"/>
                    </a:cxn>
                    <a:cxn ang="0">
                      <a:pos x="284" y="14"/>
                    </a:cxn>
                    <a:cxn ang="0">
                      <a:pos x="277" y="0"/>
                    </a:cxn>
                  </a:cxnLst>
                  <a:rect l="0" t="0" r="r" b="b"/>
                  <a:pathLst>
                    <a:path w="284" h="269">
                      <a:moveTo>
                        <a:pt x="0" y="262"/>
                      </a:moveTo>
                      <a:lnTo>
                        <a:pt x="15" y="269"/>
                      </a:lnTo>
                      <a:lnTo>
                        <a:pt x="32" y="269"/>
                      </a:lnTo>
                      <a:lnTo>
                        <a:pt x="53" y="264"/>
                      </a:lnTo>
                      <a:lnTo>
                        <a:pt x="77" y="256"/>
                      </a:lnTo>
                      <a:lnTo>
                        <a:pt x="102" y="243"/>
                      </a:lnTo>
                      <a:lnTo>
                        <a:pt x="129" y="226"/>
                      </a:lnTo>
                      <a:lnTo>
                        <a:pt x="158" y="205"/>
                      </a:lnTo>
                      <a:lnTo>
                        <a:pt x="185" y="181"/>
                      </a:lnTo>
                      <a:lnTo>
                        <a:pt x="212" y="154"/>
                      </a:lnTo>
                      <a:lnTo>
                        <a:pt x="236" y="127"/>
                      </a:lnTo>
                      <a:lnTo>
                        <a:pt x="255" y="100"/>
                      </a:lnTo>
                      <a:lnTo>
                        <a:pt x="270" y="74"/>
                      </a:lnTo>
                      <a:lnTo>
                        <a:pt x="279" y="52"/>
                      </a:lnTo>
                      <a:lnTo>
                        <a:pt x="284" y="31"/>
                      </a:lnTo>
                      <a:lnTo>
                        <a:pt x="284" y="14"/>
                      </a:lnTo>
                      <a:lnTo>
                        <a:pt x="277" y="0"/>
                      </a:lnTo>
                    </a:path>
                  </a:pathLst>
                </a:custGeom>
                <a:noFill/>
                <a:ln w="9525">
                  <a:solidFill>
                    <a:srgbClr val="707070"/>
                  </a:solidFill>
                  <a:prstDash val="solid"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1936" name="Group 16"/>
              <p:cNvGrpSpPr>
                <a:grpSpLocks/>
              </p:cNvGrpSpPr>
              <p:nvPr/>
            </p:nvGrpSpPr>
            <p:grpSpPr bwMode="auto">
              <a:xfrm>
                <a:off x="1804" y="2706"/>
                <a:ext cx="134" cy="35"/>
                <a:chOff x="2332" y="2514"/>
                <a:chExt cx="134" cy="35"/>
              </a:xfrm>
            </p:grpSpPr>
            <p:sp>
              <p:nvSpPr>
                <p:cNvPr id="81937" name="Freeform 17"/>
                <p:cNvSpPr>
                  <a:spLocks/>
                </p:cNvSpPr>
                <p:nvPr/>
              </p:nvSpPr>
              <p:spPr bwMode="auto">
                <a:xfrm>
                  <a:off x="2332" y="2514"/>
                  <a:ext cx="134" cy="35"/>
                </a:xfrm>
                <a:custGeom>
                  <a:avLst/>
                  <a:gdLst/>
                  <a:ahLst/>
                  <a:cxnLst>
                    <a:cxn ang="0">
                      <a:pos x="268" y="68"/>
                    </a:cxn>
                    <a:cxn ang="0">
                      <a:pos x="197" y="2"/>
                    </a:cxn>
                    <a:cxn ang="0">
                      <a:pos x="80" y="0"/>
                    </a:cxn>
                    <a:cxn ang="0">
                      <a:pos x="0" y="68"/>
                    </a:cxn>
                    <a:cxn ang="0">
                      <a:pos x="268" y="68"/>
                    </a:cxn>
                  </a:cxnLst>
                  <a:rect l="0" t="0" r="r" b="b"/>
                  <a:pathLst>
                    <a:path w="268" h="68">
                      <a:moveTo>
                        <a:pt x="268" y="68"/>
                      </a:moveTo>
                      <a:lnTo>
                        <a:pt x="197" y="2"/>
                      </a:lnTo>
                      <a:lnTo>
                        <a:pt x="80" y="0"/>
                      </a:lnTo>
                      <a:lnTo>
                        <a:pt x="0" y="68"/>
                      </a:lnTo>
                      <a:lnTo>
                        <a:pt x="268" y="68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938" name="Freeform 18"/>
                <p:cNvSpPr>
                  <a:spLocks/>
                </p:cNvSpPr>
                <p:nvPr/>
              </p:nvSpPr>
              <p:spPr bwMode="auto">
                <a:xfrm>
                  <a:off x="2332" y="2514"/>
                  <a:ext cx="134" cy="35"/>
                </a:xfrm>
                <a:custGeom>
                  <a:avLst/>
                  <a:gdLst/>
                  <a:ahLst/>
                  <a:cxnLst>
                    <a:cxn ang="0">
                      <a:pos x="268" y="68"/>
                    </a:cxn>
                    <a:cxn ang="0">
                      <a:pos x="197" y="2"/>
                    </a:cxn>
                    <a:cxn ang="0">
                      <a:pos x="80" y="0"/>
                    </a:cxn>
                    <a:cxn ang="0">
                      <a:pos x="0" y="68"/>
                    </a:cxn>
                    <a:cxn ang="0">
                      <a:pos x="268" y="68"/>
                    </a:cxn>
                  </a:cxnLst>
                  <a:rect l="0" t="0" r="r" b="b"/>
                  <a:pathLst>
                    <a:path w="268" h="68">
                      <a:moveTo>
                        <a:pt x="268" y="68"/>
                      </a:moveTo>
                      <a:lnTo>
                        <a:pt x="197" y="2"/>
                      </a:lnTo>
                      <a:lnTo>
                        <a:pt x="80" y="0"/>
                      </a:lnTo>
                      <a:lnTo>
                        <a:pt x="0" y="68"/>
                      </a:lnTo>
                      <a:lnTo>
                        <a:pt x="268" y="68"/>
                      </a:lnTo>
                    </a:path>
                  </a:pathLst>
                </a:custGeom>
                <a:noFill/>
                <a:ln w="9525">
                  <a:solidFill>
                    <a:srgbClr val="707070"/>
                  </a:solidFill>
                  <a:prstDash val="solid"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1939" name="Rectangle 19"/>
              <p:cNvSpPr>
                <a:spLocks noChangeArrowheads="1"/>
              </p:cNvSpPr>
              <p:nvPr/>
            </p:nvSpPr>
            <p:spPr bwMode="auto">
              <a:xfrm>
                <a:off x="1811" y="2745"/>
                <a:ext cx="123" cy="14"/>
              </a:xfrm>
              <a:prstGeom prst="rect">
                <a:avLst/>
              </a:prstGeom>
              <a:solidFill>
                <a:srgbClr val="CECECE"/>
              </a:solidFill>
              <a:ln w="9525">
                <a:solidFill>
                  <a:srgbClr val="70707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0" name="Rectangle 20"/>
              <p:cNvSpPr>
                <a:spLocks noChangeArrowheads="1"/>
              </p:cNvSpPr>
              <p:nvPr/>
            </p:nvSpPr>
            <p:spPr bwMode="auto">
              <a:xfrm>
                <a:off x="1863" y="2688"/>
                <a:ext cx="26" cy="29"/>
              </a:xfrm>
              <a:prstGeom prst="rect">
                <a:avLst/>
              </a:prstGeom>
              <a:solidFill>
                <a:srgbClr val="CECECE"/>
              </a:solidFill>
              <a:ln w="9525">
                <a:solidFill>
                  <a:srgbClr val="70707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1" name="Freeform 21"/>
              <p:cNvSpPr>
                <a:spLocks/>
              </p:cNvSpPr>
              <p:nvPr/>
            </p:nvSpPr>
            <p:spPr bwMode="auto">
              <a:xfrm>
                <a:off x="1744" y="2557"/>
                <a:ext cx="147" cy="138"/>
              </a:xfrm>
              <a:custGeom>
                <a:avLst/>
                <a:gdLst/>
                <a:ahLst/>
                <a:cxnLst>
                  <a:cxn ang="0">
                    <a:pos x="291" y="1"/>
                  </a:cxn>
                  <a:cxn ang="0">
                    <a:pos x="293" y="9"/>
                  </a:cxn>
                  <a:cxn ang="0">
                    <a:pos x="288" y="20"/>
                  </a:cxn>
                  <a:cxn ang="0">
                    <a:pos x="279" y="36"/>
                  </a:cxn>
                  <a:cxn ang="0">
                    <a:pos x="263" y="57"/>
                  </a:cxn>
                  <a:cxn ang="0">
                    <a:pos x="245" y="79"/>
                  </a:cxn>
                  <a:cxn ang="0">
                    <a:pos x="221" y="105"/>
                  </a:cxn>
                  <a:cxn ang="0">
                    <a:pos x="196" y="132"/>
                  </a:cxn>
                  <a:cxn ang="0">
                    <a:pos x="167" y="159"/>
                  </a:cxn>
                  <a:cxn ang="0">
                    <a:pos x="137" y="186"/>
                  </a:cxn>
                  <a:cxn ang="0">
                    <a:pos x="108" y="210"/>
                  </a:cxn>
                  <a:cxn ang="0">
                    <a:pos x="83" y="230"/>
                  </a:cxn>
                  <a:cxn ang="0">
                    <a:pos x="59" y="248"/>
                  </a:cxn>
                  <a:cxn ang="0">
                    <a:pos x="38" y="262"/>
                  </a:cxn>
                  <a:cxn ang="0">
                    <a:pos x="21" y="270"/>
                  </a:cxn>
                  <a:cxn ang="0">
                    <a:pos x="8" y="275"/>
                  </a:cxn>
                  <a:cxn ang="0">
                    <a:pos x="1" y="273"/>
                  </a:cxn>
                  <a:cxn ang="0">
                    <a:pos x="0" y="266"/>
                  </a:cxn>
                  <a:cxn ang="0">
                    <a:pos x="5" y="254"/>
                  </a:cxn>
                  <a:cxn ang="0">
                    <a:pos x="14" y="238"/>
                  </a:cxn>
                  <a:cxn ang="0">
                    <a:pos x="30" y="218"/>
                  </a:cxn>
                  <a:cxn ang="0">
                    <a:pos x="49" y="195"/>
                  </a:cxn>
                  <a:cxn ang="0">
                    <a:pos x="72" y="170"/>
                  </a:cxn>
                  <a:cxn ang="0">
                    <a:pos x="97" y="143"/>
                  </a:cxn>
                  <a:cxn ang="0">
                    <a:pos x="126" y="116"/>
                  </a:cxn>
                  <a:cxn ang="0">
                    <a:pos x="156" y="89"/>
                  </a:cxn>
                  <a:cxn ang="0">
                    <a:pos x="185" y="65"/>
                  </a:cxn>
                  <a:cxn ang="0">
                    <a:pos x="212" y="44"/>
                  </a:cxn>
                  <a:cxn ang="0">
                    <a:pos x="236" y="27"/>
                  </a:cxn>
                  <a:cxn ang="0">
                    <a:pos x="255" y="12"/>
                  </a:cxn>
                  <a:cxn ang="0">
                    <a:pos x="272" y="4"/>
                  </a:cxn>
                  <a:cxn ang="0">
                    <a:pos x="285" y="0"/>
                  </a:cxn>
                  <a:cxn ang="0">
                    <a:pos x="291" y="1"/>
                  </a:cxn>
                </a:cxnLst>
                <a:rect l="0" t="0" r="r" b="b"/>
                <a:pathLst>
                  <a:path w="293" h="275">
                    <a:moveTo>
                      <a:pt x="291" y="1"/>
                    </a:moveTo>
                    <a:lnTo>
                      <a:pt x="293" y="9"/>
                    </a:lnTo>
                    <a:lnTo>
                      <a:pt x="288" y="20"/>
                    </a:lnTo>
                    <a:lnTo>
                      <a:pt x="279" y="36"/>
                    </a:lnTo>
                    <a:lnTo>
                      <a:pt x="263" y="57"/>
                    </a:lnTo>
                    <a:lnTo>
                      <a:pt x="245" y="79"/>
                    </a:lnTo>
                    <a:lnTo>
                      <a:pt x="221" y="105"/>
                    </a:lnTo>
                    <a:lnTo>
                      <a:pt x="196" y="132"/>
                    </a:lnTo>
                    <a:lnTo>
                      <a:pt x="167" y="159"/>
                    </a:lnTo>
                    <a:lnTo>
                      <a:pt x="137" y="186"/>
                    </a:lnTo>
                    <a:lnTo>
                      <a:pt x="108" y="210"/>
                    </a:lnTo>
                    <a:lnTo>
                      <a:pt x="83" y="230"/>
                    </a:lnTo>
                    <a:lnTo>
                      <a:pt x="59" y="248"/>
                    </a:lnTo>
                    <a:lnTo>
                      <a:pt x="38" y="262"/>
                    </a:lnTo>
                    <a:lnTo>
                      <a:pt x="21" y="270"/>
                    </a:lnTo>
                    <a:lnTo>
                      <a:pt x="8" y="275"/>
                    </a:lnTo>
                    <a:lnTo>
                      <a:pt x="1" y="273"/>
                    </a:lnTo>
                    <a:lnTo>
                      <a:pt x="0" y="266"/>
                    </a:lnTo>
                    <a:lnTo>
                      <a:pt x="5" y="254"/>
                    </a:lnTo>
                    <a:lnTo>
                      <a:pt x="14" y="238"/>
                    </a:lnTo>
                    <a:lnTo>
                      <a:pt x="30" y="218"/>
                    </a:lnTo>
                    <a:lnTo>
                      <a:pt x="49" y="195"/>
                    </a:lnTo>
                    <a:lnTo>
                      <a:pt x="72" y="170"/>
                    </a:lnTo>
                    <a:lnTo>
                      <a:pt x="97" y="143"/>
                    </a:lnTo>
                    <a:lnTo>
                      <a:pt x="126" y="116"/>
                    </a:lnTo>
                    <a:lnTo>
                      <a:pt x="156" y="89"/>
                    </a:lnTo>
                    <a:lnTo>
                      <a:pt x="185" y="65"/>
                    </a:lnTo>
                    <a:lnTo>
                      <a:pt x="212" y="44"/>
                    </a:lnTo>
                    <a:lnTo>
                      <a:pt x="236" y="27"/>
                    </a:lnTo>
                    <a:lnTo>
                      <a:pt x="255" y="12"/>
                    </a:lnTo>
                    <a:lnTo>
                      <a:pt x="272" y="4"/>
                    </a:lnTo>
                    <a:lnTo>
                      <a:pt x="285" y="0"/>
                    </a:lnTo>
                    <a:lnTo>
                      <a:pt x="291" y="1"/>
                    </a:lnTo>
                    <a:close/>
                  </a:path>
                </a:pathLst>
              </a:custGeom>
              <a:solidFill>
                <a:srgbClr val="CECECE"/>
              </a:solidFill>
              <a:ln w="9525">
                <a:solidFill>
                  <a:srgbClr val="70707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2" name="Line 22"/>
              <p:cNvSpPr>
                <a:spLocks noChangeShapeType="1"/>
              </p:cNvSpPr>
              <p:nvPr/>
            </p:nvSpPr>
            <p:spPr bwMode="auto">
              <a:xfrm flipH="1" flipV="1">
                <a:off x="1779" y="2567"/>
                <a:ext cx="74" cy="31"/>
              </a:xfrm>
              <a:prstGeom prst="line">
                <a:avLst/>
              </a:prstGeom>
              <a:noFill/>
              <a:ln w="9525">
                <a:solidFill>
                  <a:srgbClr val="70707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3" name="Line 23"/>
              <p:cNvSpPr>
                <a:spLocks noChangeShapeType="1"/>
              </p:cNvSpPr>
              <p:nvPr/>
            </p:nvSpPr>
            <p:spPr bwMode="auto">
              <a:xfrm>
                <a:off x="1760" y="2587"/>
                <a:ext cx="84" cy="3"/>
              </a:xfrm>
              <a:prstGeom prst="line">
                <a:avLst/>
              </a:prstGeom>
              <a:noFill/>
              <a:ln w="9525">
                <a:solidFill>
                  <a:srgbClr val="70707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4" name="Line 24"/>
              <p:cNvSpPr>
                <a:spLocks noChangeShapeType="1"/>
              </p:cNvSpPr>
              <p:nvPr/>
            </p:nvSpPr>
            <p:spPr bwMode="auto">
              <a:xfrm flipH="1" flipV="1">
                <a:off x="1781" y="2575"/>
                <a:ext cx="3" cy="71"/>
              </a:xfrm>
              <a:prstGeom prst="line">
                <a:avLst/>
              </a:prstGeom>
              <a:noFill/>
              <a:ln w="9525">
                <a:solidFill>
                  <a:srgbClr val="70707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5" name="Line 25"/>
              <p:cNvSpPr>
                <a:spLocks noChangeShapeType="1"/>
              </p:cNvSpPr>
              <p:nvPr/>
            </p:nvSpPr>
            <p:spPr bwMode="auto">
              <a:xfrm>
                <a:off x="1759" y="2595"/>
                <a:ext cx="28" cy="58"/>
              </a:xfrm>
              <a:prstGeom prst="line">
                <a:avLst/>
              </a:prstGeom>
              <a:noFill/>
              <a:ln w="9525">
                <a:solidFill>
                  <a:srgbClr val="70707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6" name="Freeform 26"/>
              <p:cNvSpPr>
                <a:spLocks/>
              </p:cNvSpPr>
              <p:nvPr/>
            </p:nvSpPr>
            <p:spPr bwMode="auto">
              <a:xfrm>
                <a:off x="1747" y="2562"/>
                <a:ext cx="27" cy="27"/>
              </a:xfrm>
              <a:custGeom>
                <a:avLst/>
                <a:gdLst/>
                <a:ahLst/>
                <a:cxnLst>
                  <a:cxn ang="0">
                    <a:pos x="26" y="54"/>
                  </a:cxn>
                  <a:cxn ang="0">
                    <a:pos x="0" y="25"/>
                  </a:cxn>
                  <a:cxn ang="0">
                    <a:pos x="29" y="0"/>
                  </a:cxn>
                  <a:cxn ang="0">
                    <a:pos x="54" y="28"/>
                  </a:cxn>
                  <a:cxn ang="0">
                    <a:pos x="26" y="54"/>
                  </a:cxn>
                </a:cxnLst>
                <a:rect l="0" t="0" r="r" b="b"/>
                <a:pathLst>
                  <a:path w="54" h="54">
                    <a:moveTo>
                      <a:pt x="26" y="54"/>
                    </a:moveTo>
                    <a:lnTo>
                      <a:pt x="0" y="25"/>
                    </a:lnTo>
                    <a:lnTo>
                      <a:pt x="29" y="0"/>
                    </a:lnTo>
                    <a:lnTo>
                      <a:pt x="54" y="28"/>
                    </a:lnTo>
                    <a:lnTo>
                      <a:pt x="26" y="54"/>
                    </a:lnTo>
                    <a:close/>
                  </a:path>
                </a:pathLst>
              </a:custGeom>
              <a:solidFill>
                <a:srgbClr val="CECECE"/>
              </a:solidFill>
              <a:ln w="9525">
                <a:solidFill>
                  <a:srgbClr val="707070"/>
                </a:solidFill>
                <a:prstDash val="solid"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7" name="Oval 27"/>
              <p:cNvSpPr>
                <a:spLocks noChangeArrowheads="1"/>
              </p:cNvSpPr>
              <p:nvPr/>
            </p:nvSpPr>
            <p:spPr bwMode="auto">
              <a:xfrm>
                <a:off x="1863" y="2718"/>
                <a:ext cx="26" cy="14"/>
              </a:xfrm>
              <a:prstGeom prst="ellipse">
                <a:avLst/>
              </a:prstGeom>
              <a:solidFill>
                <a:srgbClr val="CECECE"/>
              </a:solidFill>
              <a:ln w="9525">
                <a:solidFill>
                  <a:srgbClr val="70707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aphicFrame>
          <p:nvGraphicFramePr>
            <p:cNvPr id="81948" name="Object 2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832" y="1104"/>
            <a:ext cx="1104" cy="480"/>
          </p:xfrm>
          <a:graphic>
            <a:graphicData uri="http://schemas.openxmlformats.org/presentationml/2006/ole">
              <p:oleObj spid="_x0000_s81948" r:id="rId5" imgW="1248782" imgH="301102" progId="">
                <p:embed/>
              </p:oleObj>
            </a:graphicData>
          </a:graphic>
        </p:graphicFrame>
        <p:graphicFrame>
          <p:nvGraphicFramePr>
            <p:cNvPr id="81949" name="Object 2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115" y="3216"/>
            <a:ext cx="485" cy="576"/>
          </p:xfrm>
          <a:graphic>
            <a:graphicData uri="http://schemas.openxmlformats.org/presentationml/2006/ole">
              <p:oleObj spid="_x0000_s81949" name="Image" r:id="rId6" imgW="1713113" imgH="1499172" progId="">
                <p:embed/>
              </p:oleObj>
            </a:graphicData>
          </a:graphic>
        </p:graphicFrame>
        <p:cxnSp>
          <p:nvCxnSpPr>
            <p:cNvPr id="81950" name="AutoShape 30"/>
            <p:cNvCxnSpPr>
              <a:cxnSpLocks noChangeShapeType="1"/>
              <a:stCxn id="81939" idx="2"/>
              <a:endCxn id="0" idx="3"/>
            </p:cNvCxnSpPr>
            <p:nvPr/>
          </p:nvCxnSpPr>
          <p:spPr bwMode="auto">
            <a:xfrm rot="5400000">
              <a:off x="3839" y="2422"/>
              <a:ext cx="843" cy="1321"/>
            </a:xfrm>
            <a:prstGeom prst="bentConnector2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81951" name="AutoShape 31"/>
            <p:cNvCxnSpPr>
              <a:cxnSpLocks noChangeShapeType="1"/>
              <a:stCxn id="0" idx="3"/>
              <a:endCxn id="81941" idx="30"/>
            </p:cNvCxnSpPr>
            <p:nvPr/>
          </p:nvCxnSpPr>
          <p:spPr bwMode="auto">
            <a:xfrm>
              <a:off x="3936" y="1344"/>
              <a:ext cx="1008" cy="773"/>
            </a:xfrm>
            <a:prstGeom prst="bentConnector2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81952" name="AutoShape 32"/>
            <p:cNvCxnSpPr>
              <a:cxnSpLocks noChangeShapeType="1"/>
              <a:stCxn id="0" idx="0"/>
              <a:endCxn id="0" idx="2"/>
            </p:cNvCxnSpPr>
            <p:nvPr/>
          </p:nvCxnSpPr>
          <p:spPr bwMode="auto">
            <a:xfrm flipV="1">
              <a:off x="3358" y="1584"/>
              <a:ext cx="26" cy="1632"/>
            </a:xfrm>
            <a:prstGeom prst="straightConnector1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1953" name="Text Box 33"/>
            <p:cNvSpPr txBox="1">
              <a:spLocks noChangeArrowheads="1"/>
            </p:cNvSpPr>
            <p:nvPr/>
          </p:nvSpPr>
          <p:spPr bwMode="auto">
            <a:xfrm>
              <a:off x="3469" y="1440"/>
              <a:ext cx="920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Ctr="1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unmanned</a:t>
              </a:r>
              <a:br>
                <a:rPr lang="en-US" sz="1600" b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</a:br>
              <a:r>
                <a:rPr lang="en-US" sz="1600" b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aerial vehicle</a:t>
              </a:r>
            </a:p>
          </p:txBody>
        </p:sp>
        <p:sp>
          <p:nvSpPr>
            <p:cNvPr id="81954" name="Text Box 34"/>
            <p:cNvSpPr txBox="1">
              <a:spLocks noChangeArrowheads="1"/>
            </p:cNvSpPr>
            <p:nvPr/>
          </p:nvSpPr>
          <p:spPr bwMode="auto">
            <a:xfrm>
              <a:off x="3905" y="2315"/>
              <a:ext cx="60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Ctr="1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receiver</a:t>
              </a:r>
            </a:p>
          </p:txBody>
        </p:sp>
        <p:sp>
          <p:nvSpPr>
            <p:cNvPr id="81955" name="Text Box 35"/>
            <p:cNvSpPr txBox="1">
              <a:spLocks noChangeArrowheads="1"/>
            </p:cNvSpPr>
            <p:nvPr/>
          </p:nvSpPr>
          <p:spPr bwMode="auto">
            <a:xfrm>
              <a:off x="3448" y="2832"/>
              <a:ext cx="1112" cy="3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Ctr="1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automatic target</a:t>
              </a:r>
              <a:br>
                <a:rPr lang="en-US" sz="1600" b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</a:br>
              <a:r>
                <a:rPr lang="en-US" sz="1600" b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recognition</a:t>
              </a:r>
            </a:p>
          </p:txBody>
        </p:sp>
        <p:sp>
          <p:nvSpPr>
            <p:cNvPr id="81956" name="Text Box 36"/>
            <p:cNvSpPr txBox="1">
              <a:spLocks noChangeArrowheads="1"/>
            </p:cNvSpPr>
            <p:nvPr/>
          </p:nvSpPr>
          <p:spPr bwMode="auto">
            <a:xfrm>
              <a:off x="4128" y="1104"/>
              <a:ext cx="816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Ctr="1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i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images </a:t>
              </a:r>
              <a:r>
                <a:rPr lang="en-US" sz="1800" b="1" i="1">
                  <a:effectLst>
                    <a:outerShdw blurRad="38100" dist="38100" dir="2700000" algn="tl">
                      <a:srgbClr val="DDDDDD"/>
                    </a:outerShdw>
                  </a:effectLst>
                  <a:ea typeface="Arial" charset="0"/>
                  <a:cs typeface="Arial" charset="0"/>
                </a:rPr>
                <a:t>→</a:t>
              </a:r>
            </a:p>
          </p:txBody>
        </p:sp>
        <p:sp>
          <p:nvSpPr>
            <p:cNvPr id="81957" name="Text Box 37"/>
            <p:cNvSpPr txBox="1">
              <a:spLocks noChangeArrowheads="1"/>
            </p:cNvSpPr>
            <p:nvPr/>
          </p:nvSpPr>
          <p:spPr bwMode="auto">
            <a:xfrm>
              <a:off x="4032" y="3552"/>
              <a:ext cx="816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Ctr="1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i="1">
                  <a:effectLst>
                    <a:outerShdw blurRad="38100" dist="38100" dir="2700000" algn="tl">
                      <a:srgbClr val="DDDDDD"/>
                    </a:outerShdw>
                  </a:effectLst>
                  <a:ea typeface="Arial" charset="0"/>
                  <a:cs typeface="Arial" charset="0"/>
                </a:rPr>
                <a:t>← </a:t>
              </a:r>
              <a:r>
                <a:rPr lang="en-US" sz="1800" b="1" i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images</a:t>
              </a:r>
              <a:endParaRPr lang="en-US" sz="1800" b="1" i="1">
                <a:effectLst>
                  <a:outerShdw blurRad="38100" dist="38100" dir="2700000" algn="tl">
                    <a:srgbClr val="DDDDDD"/>
                  </a:outerShdw>
                </a:effectLst>
                <a:ea typeface="Arial" charset="0"/>
                <a:cs typeface="Arial" charset="0"/>
              </a:endParaRPr>
            </a:p>
          </p:txBody>
        </p:sp>
        <p:sp>
          <p:nvSpPr>
            <p:cNvPr id="81958" name="Text Box 38"/>
            <p:cNvSpPr txBox="1">
              <a:spLocks noChangeArrowheads="1"/>
            </p:cNvSpPr>
            <p:nvPr/>
          </p:nvSpPr>
          <p:spPr bwMode="auto">
            <a:xfrm rot="16200000">
              <a:off x="2840" y="2258"/>
              <a:ext cx="718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Ctr="1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 i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alerts </a:t>
              </a:r>
              <a:r>
                <a:rPr lang="en-US" sz="1800" b="1" i="1">
                  <a:effectLst>
                    <a:outerShdw blurRad="38100" dist="38100" dir="2700000" algn="tl">
                      <a:srgbClr val="DDDDDD"/>
                    </a:outerShdw>
                  </a:effectLst>
                  <a:ea typeface="Arial" charset="0"/>
                  <a:cs typeface="Arial" charset="0"/>
                </a:rPr>
                <a:t>→</a:t>
              </a:r>
            </a:p>
          </p:txBody>
        </p:sp>
      </p:grp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600"/>
              <a:t>a distributed, real-time application</a:t>
            </a:r>
          </a:p>
          <a:p>
            <a:r>
              <a:rPr lang="en-US" sz="2600"/>
              <a:t>evaluate improvements to real-time middleware</a:t>
            </a:r>
          </a:p>
          <a:p>
            <a:pPr marL="742950" lvl="1" indent="-285750"/>
            <a:r>
              <a:rPr lang="en-US" sz="2200"/>
              <a:t>vs. CPU load</a:t>
            </a:r>
          </a:p>
          <a:p>
            <a:pPr marL="742950" lvl="1" indent="-285750"/>
            <a:r>
              <a:rPr lang="en-US" sz="2200"/>
              <a:t>vs. network load</a:t>
            </a:r>
          </a:p>
          <a:p>
            <a:pPr marL="1600200" lvl="3" indent="-228600"/>
            <a:endParaRPr lang="en-US"/>
          </a:p>
          <a:p>
            <a:r>
              <a:rPr lang="en-US" sz="2600" b="1" i="1"/>
              <a:t>4 research groups</a:t>
            </a:r>
          </a:p>
          <a:p>
            <a:r>
              <a:rPr lang="en-US" sz="2600" b="1" i="1"/>
              <a:t>x 19 experiments</a:t>
            </a:r>
          </a:p>
          <a:p>
            <a:r>
              <a:rPr lang="en-US" sz="2600" b="1" i="1"/>
              <a:t>x 56 metrics</a:t>
            </a:r>
          </a:p>
          <a:p>
            <a:r>
              <a:rPr lang="en-US" sz="2600" b="1" i="1"/>
              <a:t>how to manage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0DF6-A025-9749-BEFE-8E9E005A19D0}" type="slidenum">
              <a:rPr lang="en-US"/>
              <a:pPr/>
              <a:t>7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</a:t>
            </a:r>
            <a:endParaRPr 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my experiment needs…</a:t>
            </a:r>
          </a:p>
          <a:p>
            <a:pPr lvl="1">
              <a:lnSpc>
                <a:spcPct val="90000"/>
              </a:lnSpc>
            </a:pPr>
            <a:r>
              <a:rPr lang="en-US"/>
              <a:t>encapsulation</a:t>
            </a:r>
          </a:p>
          <a:p>
            <a:pPr lvl="1">
              <a:lnSpc>
                <a:spcPct val="90000"/>
              </a:lnSpc>
            </a:pPr>
            <a:r>
              <a:rPr lang="en-US"/>
              <a:t>automation</a:t>
            </a:r>
          </a:p>
          <a:p>
            <a:pPr lvl="1">
              <a:lnSpc>
                <a:spcPct val="90000"/>
              </a:lnSpc>
            </a:pPr>
            <a:r>
              <a:rPr lang="en-US"/>
              <a:t>instrumentation</a:t>
            </a:r>
          </a:p>
          <a:p>
            <a:pPr lvl="1">
              <a:lnSpc>
                <a:spcPct val="90000"/>
              </a:lnSpc>
            </a:pPr>
            <a:r>
              <a:rPr lang="en-US"/>
              <a:t>preservation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benefits</a:t>
            </a:r>
          </a:p>
          <a:p>
            <a:pPr lvl="1">
              <a:lnSpc>
                <a:spcPct val="90000"/>
              </a:lnSpc>
            </a:pPr>
            <a:r>
              <a:rPr lang="en-US"/>
              <a:t>verify previous results</a:t>
            </a:r>
          </a:p>
          <a:p>
            <a:pPr lvl="1">
              <a:lnSpc>
                <a:spcPct val="90000"/>
              </a:lnSpc>
            </a:pPr>
            <a:r>
              <a:rPr lang="en-US"/>
              <a:t>establish base for new research</a:t>
            </a:r>
          </a:p>
          <a:p>
            <a:pPr lvl="1">
              <a:lnSpc>
                <a:spcPct val="90000"/>
              </a:lnSpc>
            </a:pPr>
            <a:r>
              <a:rPr lang="en-US"/>
              <a:t>my own, or someone else’s</a:t>
            </a: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5181600" y="1676400"/>
            <a:ext cx="3429000" cy="20574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r"/>
            <a:r>
              <a:rPr lang="en-US" sz="2200">
                <a:effectLst>
                  <a:outerShdw blurRad="38100" dist="38100" dir="2700000" algn="tl">
                    <a:srgbClr val="FFFFFF"/>
                  </a:outerShdw>
                </a:effectLst>
              </a:rPr>
              <a:t>package / distribute /</a:t>
            </a:r>
          </a:p>
          <a:p>
            <a:pPr algn="r"/>
            <a:r>
              <a:rPr lang="en-US" sz="2200">
                <a:effectLst>
                  <a:outerShdw blurRad="38100" dist="38100" dir="2700000" algn="tl">
                    <a:srgbClr val="FFFFFF"/>
                  </a:outerShdw>
                </a:effectLst>
              </a:rPr>
              <a:t>configure / instrument /</a:t>
            </a:r>
          </a:p>
          <a:p>
            <a:pPr algn="r"/>
            <a:r>
              <a:rPr lang="en-US" sz="2200">
                <a:effectLst>
                  <a:outerShdw blurRad="38100" dist="38100" dir="2700000" algn="tl">
                    <a:srgbClr val="FFFFFF"/>
                  </a:outerShdw>
                </a:effectLst>
              </a:rPr>
              <a:t>init / execute / monitor /</a:t>
            </a:r>
          </a:p>
          <a:p>
            <a:pPr algn="r"/>
            <a:r>
              <a:rPr lang="en-US" sz="2200">
                <a:effectLst>
                  <a:outerShdw blurRad="38100" dist="38100" dir="2700000" algn="tl">
                    <a:srgbClr val="FFFFFF"/>
                  </a:outerShdw>
                </a:effectLst>
              </a:rPr>
              <a:t>stop / collect / analyze /</a:t>
            </a:r>
          </a:p>
          <a:p>
            <a:pPr algn="r"/>
            <a:r>
              <a:rPr lang="en-US" sz="2200">
                <a:effectLst>
                  <a:outerShdw blurRad="38100" dist="38100" dir="2700000" algn="tl">
                    <a:srgbClr val="FFFFFF"/>
                  </a:outerShdw>
                </a:effectLst>
              </a:rPr>
              <a:t>archive / revise / repeat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Emulab “Workbench”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 smtClean="0"/>
              <a:t>an Emulab-integrated environment </a:t>
            </a:r>
            <a:r>
              <a:rPr lang="en-US" sz="2600" dirty="0"/>
              <a:t>for</a:t>
            </a:r>
            <a:r>
              <a:rPr lang="en-US" sz="2600" dirty="0" smtClean="0"/>
              <a:t> </a:t>
            </a:r>
            <a:r>
              <a:rPr lang="en-US" sz="2600" dirty="0" err="1" smtClean="0"/>
              <a:t>replayable</a:t>
            </a:r>
            <a:r>
              <a:rPr lang="en-US" sz="2600" dirty="0" smtClean="0"/>
              <a:t> research</a:t>
            </a:r>
          </a:p>
          <a:p>
            <a:pPr lvl="1"/>
            <a:r>
              <a:rPr lang="en-US" sz="2200" dirty="0" smtClean="0"/>
              <a:t>expt. management</a:t>
            </a:r>
          </a:p>
          <a:p>
            <a:pPr lvl="1"/>
            <a:r>
              <a:rPr lang="en-US" sz="2200" dirty="0" smtClean="0"/>
              <a:t>expt. execution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2200" dirty="0" smtClean="0"/>
              <a:t>encapsulation</a:t>
            </a:r>
          </a:p>
          <a:p>
            <a:pPr lvl="1"/>
            <a:r>
              <a:rPr lang="en-US" sz="2200" dirty="0" smtClean="0"/>
              <a:t>automation</a:t>
            </a:r>
          </a:p>
          <a:p>
            <a:pPr lvl="1"/>
            <a:r>
              <a:rPr lang="en-US" sz="2200" dirty="0" smtClean="0"/>
              <a:t>output data capture</a:t>
            </a:r>
          </a:p>
          <a:p>
            <a:pPr lvl="1"/>
            <a:r>
              <a:rPr lang="en-US" sz="2200" dirty="0" smtClean="0"/>
              <a:t>exploration</a:t>
            </a:r>
          </a:p>
          <a:p>
            <a:pPr lvl="1"/>
            <a:r>
              <a:rPr lang="en-US" sz="2200" dirty="0" smtClean="0"/>
              <a:t>provenance</a:t>
            </a:r>
          </a:p>
          <a:p>
            <a:pPr lvl="1"/>
            <a:r>
              <a:rPr lang="en-US" sz="2200" dirty="0" smtClean="0"/>
              <a:t>metadata</a:t>
            </a:r>
            <a:endParaRPr lang="en-US" sz="22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5326-FF75-ED43-8856-8C62914414DA}" type="slidenum">
              <a:rPr lang="en-US"/>
              <a:pPr/>
              <a:t>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810000" y="1447800"/>
            <a:ext cx="5105400" cy="4648200"/>
            <a:chOff x="3352800" y="1447800"/>
            <a:chExt cx="5105400" cy="4648200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257800" y="1447800"/>
              <a:ext cx="914400" cy="838200"/>
              <a:chOff x="4320" y="960"/>
              <a:chExt cx="576" cy="528"/>
            </a:xfrm>
          </p:grpSpPr>
          <p:sp>
            <p:nvSpPr>
              <p:cNvPr id="54" name="Rectangle 5"/>
              <p:cNvSpPr>
                <a:spLocks noChangeArrowheads="1"/>
              </p:cNvSpPr>
              <p:nvPr/>
            </p:nvSpPr>
            <p:spPr bwMode="auto">
              <a:xfrm>
                <a:off x="4320" y="1152"/>
                <a:ext cx="576" cy="33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55" name="Picture 6" descr="another_folder_icon_0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68" y="960"/>
                <a:ext cx="480" cy="480"/>
              </a:xfrm>
              <a:prstGeom prst="rect">
                <a:avLst/>
              </a:prstGeom>
              <a:noFill/>
            </p:spPr>
          </p:pic>
        </p:grp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4038600" y="1820863"/>
              <a:ext cx="1162050" cy="236537"/>
            </a:xfrm>
            <a:custGeom>
              <a:avLst/>
              <a:gdLst/>
              <a:ahLst/>
              <a:cxnLst>
                <a:cxn ang="0">
                  <a:pos x="732" y="14"/>
                </a:cxn>
                <a:cxn ang="0">
                  <a:pos x="138" y="23"/>
                </a:cxn>
                <a:cxn ang="0">
                  <a:pos x="0" y="149"/>
                </a:cxn>
              </a:cxnLst>
              <a:rect l="0" t="0" r="r" b="b"/>
              <a:pathLst>
                <a:path w="732" h="149">
                  <a:moveTo>
                    <a:pt x="732" y="14"/>
                  </a:moveTo>
                  <a:cubicBezTo>
                    <a:pt x="633" y="17"/>
                    <a:pt x="260" y="0"/>
                    <a:pt x="138" y="23"/>
                  </a:cubicBezTo>
                  <a:cubicBezTo>
                    <a:pt x="16" y="46"/>
                    <a:pt x="29" y="123"/>
                    <a:pt x="0" y="149"/>
                  </a:cubicBezTo>
                </a:path>
              </a:pathLst>
            </a:custGeom>
            <a:noFill/>
            <a:ln w="50800" cap="flat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3352800" y="1905000"/>
              <a:ext cx="1600200" cy="4191000"/>
              <a:chOff x="2112" y="1200"/>
              <a:chExt cx="1008" cy="2640"/>
            </a:xfrm>
          </p:grpSpPr>
          <p:sp>
            <p:nvSpPr>
              <p:cNvPr id="41" name="AutoShape 9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720" cy="336"/>
              </a:xfrm>
              <a:prstGeom prst="parallelogram">
                <a:avLst>
                  <a:gd name="adj" fmla="val 53571"/>
                </a:avLst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Rectangle 10"/>
              <p:cNvSpPr>
                <a:spLocks noChangeArrowheads="1"/>
              </p:cNvSpPr>
              <p:nvPr/>
            </p:nvSpPr>
            <p:spPr bwMode="auto">
              <a:xfrm>
                <a:off x="2184" y="3504"/>
                <a:ext cx="576" cy="33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AutoShape 11"/>
              <p:cNvSpPr>
                <a:spLocks noChangeArrowheads="1"/>
              </p:cNvSpPr>
              <p:nvPr/>
            </p:nvSpPr>
            <p:spPr bwMode="auto">
              <a:xfrm>
                <a:off x="2112" y="2192"/>
                <a:ext cx="720" cy="336"/>
              </a:xfrm>
              <a:prstGeom prst="parallelogram">
                <a:avLst>
                  <a:gd name="adj" fmla="val 53571"/>
                </a:avLst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AutoShape 12"/>
              <p:cNvSpPr>
                <a:spLocks noChangeArrowheads="1"/>
              </p:cNvSpPr>
              <p:nvPr/>
            </p:nvSpPr>
            <p:spPr bwMode="auto">
              <a:xfrm>
                <a:off x="2112" y="2848"/>
                <a:ext cx="720" cy="336"/>
              </a:xfrm>
              <a:prstGeom prst="parallelogram">
                <a:avLst>
                  <a:gd name="adj" fmla="val 53571"/>
                </a:avLst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5" name="Group 13"/>
              <p:cNvGrpSpPr>
                <a:grpSpLocks/>
              </p:cNvGrpSpPr>
              <p:nvPr/>
            </p:nvGrpSpPr>
            <p:grpSpPr bwMode="auto">
              <a:xfrm>
                <a:off x="2112" y="1200"/>
                <a:ext cx="720" cy="726"/>
                <a:chOff x="3120" y="2256"/>
                <a:chExt cx="720" cy="726"/>
              </a:xfrm>
            </p:grpSpPr>
            <p:pic>
              <p:nvPicPr>
                <p:cNvPr id="52" name="Picture 14" descr="pale_server_teudimundo_01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360" y="2256"/>
                  <a:ext cx="480" cy="678"/>
                </a:xfrm>
                <a:prstGeom prst="rect">
                  <a:avLst/>
                </a:prstGeom>
                <a:noFill/>
              </p:spPr>
            </p:pic>
            <p:pic>
              <p:nvPicPr>
                <p:cNvPr id="53" name="Picture 15" descr="pale_server_teudimundo_01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120" y="2304"/>
                  <a:ext cx="480" cy="678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46" name="Picture 16" descr="analog_clock_jonathan_di_01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232" y="2016"/>
                <a:ext cx="480" cy="480"/>
              </a:xfrm>
              <a:prstGeom prst="rect">
                <a:avLst/>
              </a:prstGeom>
              <a:noFill/>
            </p:spPr>
          </p:pic>
          <p:pic>
            <p:nvPicPr>
              <p:cNvPr id="47" name="Picture 17" descr="esperimento_chimico_arch_01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232" y="2640"/>
                <a:ext cx="480" cy="486"/>
              </a:xfrm>
              <a:prstGeom prst="rect">
                <a:avLst/>
              </a:prstGeom>
              <a:noFill/>
            </p:spPr>
          </p:pic>
          <p:pic>
            <p:nvPicPr>
              <p:cNvPr id="48" name="Picture 18" descr="folder_juliane_krug_01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2232" y="3312"/>
                <a:ext cx="480" cy="480"/>
              </a:xfrm>
              <a:prstGeom prst="rect">
                <a:avLst/>
              </a:prstGeom>
              <a:noFill/>
            </p:spPr>
          </p:pic>
          <p:sp>
            <p:nvSpPr>
              <p:cNvPr id="49" name="Freeform 19"/>
              <p:cNvSpPr>
                <a:spLocks/>
              </p:cNvSpPr>
              <p:nvPr/>
            </p:nvSpPr>
            <p:spPr bwMode="auto">
              <a:xfrm>
                <a:off x="2832" y="1824"/>
                <a:ext cx="28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240"/>
                  </a:cxn>
                  <a:cxn ang="0">
                    <a:pos x="0" y="480"/>
                  </a:cxn>
                </a:cxnLst>
                <a:rect l="0" t="0" r="r" b="b"/>
                <a:pathLst>
                  <a:path w="288" h="480">
                    <a:moveTo>
                      <a:pt x="0" y="0"/>
                    </a:moveTo>
                    <a:cubicBezTo>
                      <a:pt x="144" y="80"/>
                      <a:pt x="288" y="160"/>
                      <a:pt x="288" y="240"/>
                    </a:cubicBezTo>
                    <a:cubicBezTo>
                      <a:pt x="288" y="320"/>
                      <a:pt x="144" y="400"/>
                      <a:pt x="0" y="480"/>
                    </a:cubicBezTo>
                  </a:path>
                </a:pathLst>
              </a:custGeom>
              <a:noFill/>
              <a:ln w="50800" cap="flat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20"/>
              <p:cNvSpPr>
                <a:spLocks/>
              </p:cNvSpPr>
              <p:nvPr/>
            </p:nvSpPr>
            <p:spPr bwMode="auto">
              <a:xfrm>
                <a:off x="2832" y="2496"/>
                <a:ext cx="28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240"/>
                  </a:cxn>
                  <a:cxn ang="0">
                    <a:pos x="0" y="480"/>
                  </a:cxn>
                </a:cxnLst>
                <a:rect l="0" t="0" r="r" b="b"/>
                <a:pathLst>
                  <a:path w="288" h="480">
                    <a:moveTo>
                      <a:pt x="0" y="0"/>
                    </a:moveTo>
                    <a:cubicBezTo>
                      <a:pt x="144" y="80"/>
                      <a:pt x="288" y="160"/>
                      <a:pt x="288" y="240"/>
                    </a:cubicBezTo>
                    <a:cubicBezTo>
                      <a:pt x="288" y="320"/>
                      <a:pt x="144" y="400"/>
                      <a:pt x="0" y="480"/>
                    </a:cubicBezTo>
                  </a:path>
                </a:pathLst>
              </a:custGeom>
              <a:noFill/>
              <a:ln w="50800" cap="flat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21"/>
              <p:cNvSpPr>
                <a:spLocks/>
              </p:cNvSpPr>
              <p:nvPr/>
            </p:nvSpPr>
            <p:spPr bwMode="auto">
              <a:xfrm>
                <a:off x="2832" y="3168"/>
                <a:ext cx="28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240"/>
                  </a:cxn>
                  <a:cxn ang="0">
                    <a:pos x="0" y="480"/>
                  </a:cxn>
                </a:cxnLst>
                <a:rect l="0" t="0" r="r" b="b"/>
                <a:pathLst>
                  <a:path w="288" h="480">
                    <a:moveTo>
                      <a:pt x="0" y="0"/>
                    </a:moveTo>
                    <a:cubicBezTo>
                      <a:pt x="144" y="80"/>
                      <a:pt x="288" y="160"/>
                      <a:pt x="288" y="240"/>
                    </a:cubicBezTo>
                    <a:cubicBezTo>
                      <a:pt x="288" y="320"/>
                      <a:pt x="144" y="400"/>
                      <a:pt x="0" y="480"/>
                    </a:cubicBezTo>
                  </a:path>
                </a:pathLst>
              </a:custGeom>
              <a:noFill/>
              <a:ln w="50800" cap="flat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22"/>
            <p:cNvGrpSpPr>
              <a:grpSpLocks/>
            </p:cNvGrpSpPr>
            <p:nvPr/>
          </p:nvGrpSpPr>
          <p:grpSpPr bwMode="auto">
            <a:xfrm>
              <a:off x="4572000" y="2667000"/>
              <a:ext cx="2133600" cy="3429000"/>
              <a:chOff x="2880" y="1680"/>
              <a:chExt cx="1344" cy="2160"/>
            </a:xfrm>
          </p:grpSpPr>
          <p:sp>
            <p:nvSpPr>
              <p:cNvPr id="32" name="Rectangle 23"/>
              <p:cNvSpPr>
                <a:spLocks noChangeArrowheads="1"/>
              </p:cNvSpPr>
              <p:nvPr/>
            </p:nvSpPr>
            <p:spPr bwMode="auto">
              <a:xfrm>
                <a:off x="3288" y="3504"/>
                <a:ext cx="576" cy="33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AutoShape 24"/>
              <p:cNvSpPr>
                <a:spLocks noChangeArrowheads="1"/>
              </p:cNvSpPr>
              <p:nvPr/>
            </p:nvSpPr>
            <p:spPr bwMode="auto">
              <a:xfrm>
                <a:off x="3216" y="2192"/>
                <a:ext cx="720" cy="336"/>
              </a:xfrm>
              <a:prstGeom prst="parallelogram">
                <a:avLst>
                  <a:gd name="adj" fmla="val 53571"/>
                </a:avLst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AutoShape 25"/>
              <p:cNvSpPr>
                <a:spLocks noChangeArrowheads="1"/>
              </p:cNvSpPr>
              <p:nvPr/>
            </p:nvSpPr>
            <p:spPr bwMode="auto">
              <a:xfrm>
                <a:off x="3216" y="2848"/>
                <a:ext cx="720" cy="336"/>
              </a:xfrm>
              <a:prstGeom prst="parallelogram">
                <a:avLst>
                  <a:gd name="adj" fmla="val 53571"/>
                </a:avLst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35" name="Picture 26" descr="analog_clock_jonathan_di_01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336" y="2016"/>
                <a:ext cx="480" cy="480"/>
              </a:xfrm>
              <a:prstGeom prst="rect">
                <a:avLst/>
              </a:prstGeom>
              <a:noFill/>
            </p:spPr>
          </p:pic>
          <p:pic>
            <p:nvPicPr>
              <p:cNvPr id="36" name="Picture 27" descr="esperimento_chimico_arch_01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3336" y="2640"/>
                <a:ext cx="480" cy="486"/>
              </a:xfrm>
              <a:prstGeom prst="rect">
                <a:avLst/>
              </a:prstGeom>
              <a:noFill/>
            </p:spPr>
          </p:pic>
          <p:pic>
            <p:nvPicPr>
              <p:cNvPr id="37" name="Picture 28" descr="folder_juliane_krug_01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336" y="3312"/>
                <a:ext cx="480" cy="480"/>
              </a:xfrm>
              <a:prstGeom prst="rect">
                <a:avLst/>
              </a:prstGeom>
              <a:noFill/>
            </p:spPr>
          </p:pic>
          <p:sp>
            <p:nvSpPr>
              <p:cNvPr id="38" name="Freeform 29"/>
              <p:cNvSpPr>
                <a:spLocks/>
              </p:cNvSpPr>
              <p:nvPr/>
            </p:nvSpPr>
            <p:spPr bwMode="auto">
              <a:xfrm>
                <a:off x="2880" y="1680"/>
                <a:ext cx="657" cy="3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78" y="57"/>
                  </a:cxn>
                  <a:cxn ang="0">
                    <a:pos x="657" y="336"/>
                  </a:cxn>
                </a:cxnLst>
                <a:rect l="0" t="0" r="r" b="b"/>
                <a:pathLst>
                  <a:path w="657" h="336">
                    <a:moveTo>
                      <a:pt x="0" y="0"/>
                    </a:moveTo>
                    <a:cubicBezTo>
                      <a:pt x="63" y="10"/>
                      <a:pt x="268" y="1"/>
                      <a:pt x="378" y="57"/>
                    </a:cubicBezTo>
                    <a:cubicBezTo>
                      <a:pt x="488" y="113"/>
                      <a:pt x="599" y="278"/>
                      <a:pt x="657" y="336"/>
                    </a:cubicBezTo>
                  </a:path>
                </a:pathLst>
              </a:custGeom>
              <a:noFill/>
              <a:ln w="50800" cap="flat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30"/>
              <p:cNvSpPr>
                <a:spLocks/>
              </p:cNvSpPr>
              <p:nvPr/>
            </p:nvSpPr>
            <p:spPr bwMode="auto">
              <a:xfrm>
                <a:off x="3936" y="2496"/>
                <a:ext cx="28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240"/>
                  </a:cxn>
                  <a:cxn ang="0">
                    <a:pos x="0" y="480"/>
                  </a:cxn>
                </a:cxnLst>
                <a:rect l="0" t="0" r="r" b="b"/>
                <a:pathLst>
                  <a:path w="288" h="480">
                    <a:moveTo>
                      <a:pt x="0" y="0"/>
                    </a:moveTo>
                    <a:cubicBezTo>
                      <a:pt x="144" y="80"/>
                      <a:pt x="288" y="160"/>
                      <a:pt x="288" y="240"/>
                    </a:cubicBezTo>
                    <a:cubicBezTo>
                      <a:pt x="288" y="320"/>
                      <a:pt x="144" y="400"/>
                      <a:pt x="0" y="480"/>
                    </a:cubicBezTo>
                  </a:path>
                </a:pathLst>
              </a:custGeom>
              <a:noFill/>
              <a:ln w="50800" cap="flat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31"/>
              <p:cNvSpPr>
                <a:spLocks/>
              </p:cNvSpPr>
              <p:nvPr/>
            </p:nvSpPr>
            <p:spPr bwMode="auto">
              <a:xfrm>
                <a:off x="3936" y="3168"/>
                <a:ext cx="28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240"/>
                  </a:cxn>
                  <a:cxn ang="0">
                    <a:pos x="0" y="480"/>
                  </a:cxn>
                </a:cxnLst>
                <a:rect l="0" t="0" r="r" b="b"/>
                <a:pathLst>
                  <a:path w="288" h="480">
                    <a:moveTo>
                      <a:pt x="0" y="0"/>
                    </a:moveTo>
                    <a:cubicBezTo>
                      <a:pt x="144" y="80"/>
                      <a:pt x="288" y="160"/>
                      <a:pt x="288" y="240"/>
                    </a:cubicBezTo>
                    <a:cubicBezTo>
                      <a:pt x="288" y="320"/>
                      <a:pt x="144" y="400"/>
                      <a:pt x="0" y="480"/>
                    </a:cubicBezTo>
                  </a:path>
                </a:pathLst>
              </a:custGeom>
              <a:noFill/>
              <a:ln w="50800" cap="flat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2"/>
            <p:cNvGrpSpPr>
              <a:grpSpLocks/>
            </p:cNvGrpSpPr>
            <p:nvPr/>
          </p:nvGrpSpPr>
          <p:grpSpPr bwMode="auto">
            <a:xfrm>
              <a:off x="6324600" y="1828800"/>
              <a:ext cx="2133600" cy="4267200"/>
              <a:chOff x="3984" y="1152"/>
              <a:chExt cx="1344" cy="2688"/>
            </a:xfrm>
          </p:grpSpPr>
          <p:sp>
            <p:nvSpPr>
              <p:cNvPr id="16" name="AutoShape 33"/>
              <p:cNvSpPr>
                <a:spLocks noChangeArrowheads="1"/>
              </p:cNvSpPr>
              <p:nvPr/>
            </p:nvSpPr>
            <p:spPr bwMode="auto">
              <a:xfrm>
                <a:off x="4320" y="1536"/>
                <a:ext cx="720" cy="336"/>
              </a:xfrm>
              <a:prstGeom prst="parallelogram">
                <a:avLst>
                  <a:gd name="adj" fmla="val 53571"/>
                </a:avLst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ectangle 34"/>
              <p:cNvSpPr>
                <a:spLocks noChangeArrowheads="1"/>
              </p:cNvSpPr>
              <p:nvPr/>
            </p:nvSpPr>
            <p:spPr bwMode="auto">
              <a:xfrm>
                <a:off x="4392" y="3504"/>
                <a:ext cx="576" cy="33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AutoShape 35"/>
              <p:cNvSpPr>
                <a:spLocks noChangeArrowheads="1"/>
              </p:cNvSpPr>
              <p:nvPr/>
            </p:nvSpPr>
            <p:spPr bwMode="auto">
              <a:xfrm>
                <a:off x="4320" y="2192"/>
                <a:ext cx="720" cy="336"/>
              </a:xfrm>
              <a:prstGeom prst="parallelogram">
                <a:avLst>
                  <a:gd name="adj" fmla="val 53571"/>
                </a:avLst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AutoShape 36"/>
              <p:cNvSpPr>
                <a:spLocks noChangeArrowheads="1"/>
              </p:cNvSpPr>
              <p:nvPr/>
            </p:nvSpPr>
            <p:spPr bwMode="auto">
              <a:xfrm>
                <a:off x="4320" y="2848"/>
                <a:ext cx="720" cy="336"/>
              </a:xfrm>
              <a:prstGeom prst="parallelogram">
                <a:avLst>
                  <a:gd name="adj" fmla="val 53571"/>
                </a:avLst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" name="Group 37"/>
              <p:cNvGrpSpPr>
                <a:grpSpLocks/>
              </p:cNvGrpSpPr>
              <p:nvPr/>
            </p:nvGrpSpPr>
            <p:grpSpPr bwMode="auto">
              <a:xfrm>
                <a:off x="4464" y="1152"/>
                <a:ext cx="720" cy="726"/>
                <a:chOff x="3120" y="2256"/>
                <a:chExt cx="720" cy="726"/>
              </a:xfrm>
            </p:grpSpPr>
            <p:pic>
              <p:nvPicPr>
                <p:cNvPr id="30" name="Picture 38" descr="pale_server_teudimundo_01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360" y="2256"/>
                  <a:ext cx="480" cy="678"/>
                </a:xfrm>
                <a:prstGeom prst="rect">
                  <a:avLst/>
                </a:prstGeom>
                <a:noFill/>
              </p:spPr>
            </p:pic>
            <p:pic>
              <p:nvPicPr>
                <p:cNvPr id="31" name="Picture 39" descr="pale_server_teudimundo_01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120" y="2304"/>
                  <a:ext cx="480" cy="678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1" name="Picture 40" descr="analog_clock_jonathan_di_01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440" y="2016"/>
                <a:ext cx="480" cy="480"/>
              </a:xfrm>
              <a:prstGeom prst="rect">
                <a:avLst/>
              </a:prstGeom>
              <a:noFill/>
            </p:spPr>
          </p:pic>
          <p:pic>
            <p:nvPicPr>
              <p:cNvPr id="22" name="Picture 41" descr="esperimento_chimico_arch_01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440" y="2640"/>
                <a:ext cx="480" cy="486"/>
              </a:xfrm>
              <a:prstGeom prst="rect">
                <a:avLst/>
              </a:prstGeom>
              <a:noFill/>
            </p:spPr>
          </p:pic>
          <p:pic>
            <p:nvPicPr>
              <p:cNvPr id="23" name="Picture 42" descr="folder_juliane_krug_01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4440" y="3312"/>
                <a:ext cx="480" cy="480"/>
              </a:xfrm>
              <a:prstGeom prst="rect">
                <a:avLst/>
              </a:prstGeom>
              <a:noFill/>
            </p:spPr>
          </p:pic>
          <p:sp>
            <p:nvSpPr>
              <p:cNvPr id="24" name="Freeform 43"/>
              <p:cNvSpPr>
                <a:spLocks/>
              </p:cNvSpPr>
              <p:nvPr/>
            </p:nvSpPr>
            <p:spPr bwMode="auto">
              <a:xfrm>
                <a:off x="5040" y="1824"/>
                <a:ext cx="28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240"/>
                  </a:cxn>
                  <a:cxn ang="0">
                    <a:pos x="0" y="480"/>
                  </a:cxn>
                </a:cxnLst>
                <a:rect l="0" t="0" r="r" b="b"/>
                <a:pathLst>
                  <a:path w="288" h="480">
                    <a:moveTo>
                      <a:pt x="0" y="0"/>
                    </a:moveTo>
                    <a:cubicBezTo>
                      <a:pt x="144" y="80"/>
                      <a:pt x="288" y="160"/>
                      <a:pt x="288" y="240"/>
                    </a:cubicBezTo>
                    <a:cubicBezTo>
                      <a:pt x="288" y="320"/>
                      <a:pt x="144" y="400"/>
                      <a:pt x="0" y="480"/>
                    </a:cubicBezTo>
                  </a:path>
                </a:pathLst>
              </a:custGeom>
              <a:noFill/>
              <a:ln w="50800" cap="flat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44"/>
              <p:cNvSpPr>
                <a:spLocks/>
              </p:cNvSpPr>
              <p:nvPr/>
            </p:nvSpPr>
            <p:spPr bwMode="auto">
              <a:xfrm>
                <a:off x="5040" y="2496"/>
                <a:ext cx="28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240"/>
                  </a:cxn>
                  <a:cxn ang="0">
                    <a:pos x="0" y="480"/>
                  </a:cxn>
                </a:cxnLst>
                <a:rect l="0" t="0" r="r" b="b"/>
                <a:pathLst>
                  <a:path w="288" h="480">
                    <a:moveTo>
                      <a:pt x="0" y="0"/>
                    </a:moveTo>
                    <a:cubicBezTo>
                      <a:pt x="144" y="80"/>
                      <a:pt x="288" y="160"/>
                      <a:pt x="288" y="240"/>
                    </a:cubicBezTo>
                    <a:cubicBezTo>
                      <a:pt x="288" y="320"/>
                      <a:pt x="144" y="400"/>
                      <a:pt x="0" y="480"/>
                    </a:cubicBezTo>
                  </a:path>
                </a:pathLst>
              </a:custGeom>
              <a:noFill/>
              <a:ln w="50800" cap="flat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45"/>
              <p:cNvSpPr>
                <a:spLocks/>
              </p:cNvSpPr>
              <p:nvPr/>
            </p:nvSpPr>
            <p:spPr bwMode="auto">
              <a:xfrm>
                <a:off x="5040" y="3168"/>
                <a:ext cx="288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240"/>
                  </a:cxn>
                  <a:cxn ang="0">
                    <a:pos x="0" y="480"/>
                  </a:cxn>
                </a:cxnLst>
                <a:rect l="0" t="0" r="r" b="b"/>
                <a:pathLst>
                  <a:path w="288" h="480">
                    <a:moveTo>
                      <a:pt x="0" y="0"/>
                    </a:moveTo>
                    <a:cubicBezTo>
                      <a:pt x="144" y="80"/>
                      <a:pt x="288" y="160"/>
                      <a:pt x="288" y="240"/>
                    </a:cubicBezTo>
                    <a:cubicBezTo>
                      <a:pt x="288" y="320"/>
                      <a:pt x="144" y="400"/>
                      <a:pt x="0" y="480"/>
                    </a:cubicBezTo>
                  </a:path>
                </a:pathLst>
              </a:custGeom>
              <a:noFill/>
              <a:ln w="50800" cap="flat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7" name="Group 46"/>
              <p:cNvGrpSpPr>
                <a:grpSpLocks/>
              </p:cNvGrpSpPr>
              <p:nvPr/>
            </p:nvGrpSpPr>
            <p:grpSpPr bwMode="auto">
              <a:xfrm>
                <a:off x="3984" y="1242"/>
                <a:ext cx="720" cy="726"/>
                <a:chOff x="3120" y="2256"/>
                <a:chExt cx="720" cy="726"/>
              </a:xfrm>
            </p:grpSpPr>
            <p:pic>
              <p:nvPicPr>
                <p:cNvPr id="28" name="Picture 47" descr="pale_server_teudimundo_01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360" y="2256"/>
                  <a:ext cx="480" cy="678"/>
                </a:xfrm>
                <a:prstGeom prst="rect">
                  <a:avLst/>
                </a:prstGeom>
                <a:noFill/>
              </p:spPr>
            </p:pic>
            <p:pic>
              <p:nvPicPr>
                <p:cNvPr id="29" name="Picture 48" descr="pale_server_teudimundo_01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120" y="2304"/>
                  <a:ext cx="480" cy="678"/>
                </a:xfrm>
                <a:prstGeom prst="rect">
                  <a:avLst/>
                </a:prstGeom>
                <a:noFill/>
              </p:spPr>
            </p:pic>
          </p:grpSp>
        </p:grpSp>
        <p:sp>
          <p:nvSpPr>
            <p:cNvPr id="13" name="Freeform 49"/>
            <p:cNvSpPr>
              <a:spLocks/>
            </p:cNvSpPr>
            <p:nvPr/>
          </p:nvSpPr>
          <p:spPr bwMode="auto">
            <a:xfrm flipH="1">
              <a:off x="6248400" y="1820863"/>
              <a:ext cx="1162050" cy="236537"/>
            </a:xfrm>
            <a:custGeom>
              <a:avLst/>
              <a:gdLst/>
              <a:ahLst/>
              <a:cxnLst>
                <a:cxn ang="0">
                  <a:pos x="732" y="14"/>
                </a:cxn>
                <a:cxn ang="0">
                  <a:pos x="138" y="23"/>
                </a:cxn>
                <a:cxn ang="0">
                  <a:pos x="0" y="149"/>
                </a:cxn>
              </a:cxnLst>
              <a:rect l="0" t="0" r="r" b="b"/>
              <a:pathLst>
                <a:path w="732" h="149">
                  <a:moveTo>
                    <a:pt x="732" y="14"/>
                  </a:moveTo>
                  <a:cubicBezTo>
                    <a:pt x="633" y="17"/>
                    <a:pt x="260" y="0"/>
                    <a:pt x="138" y="23"/>
                  </a:cubicBezTo>
                  <a:cubicBezTo>
                    <a:pt x="16" y="46"/>
                    <a:pt x="29" y="123"/>
                    <a:pt x="0" y="149"/>
                  </a:cubicBezTo>
                </a:path>
              </a:pathLst>
            </a:custGeom>
            <a:noFill/>
            <a:ln w="50800" cap="flat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Text Box 50"/>
            <p:cNvSpPr txBox="1">
              <a:spLocks noChangeArrowheads="1"/>
            </p:cNvSpPr>
            <p:nvPr/>
          </p:nvSpPr>
          <p:spPr bwMode="auto">
            <a:xfrm>
              <a:off x="4279900" y="1462088"/>
              <a:ext cx="7112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1" i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n = 2</a:t>
              </a:r>
            </a:p>
          </p:txBody>
        </p:sp>
        <p:sp>
          <p:nvSpPr>
            <p:cNvPr id="15" name="Text Box 51"/>
            <p:cNvSpPr txBox="1">
              <a:spLocks noChangeArrowheads="1"/>
            </p:cNvSpPr>
            <p:nvPr/>
          </p:nvSpPr>
          <p:spPr bwMode="auto">
            <a:xfrm>
              <a:off x="6489700" y="1447800"/>
              <a:ext cx="7112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1" i="1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n = 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</a:t>
            </a:r>
            <a:r>
              <a:rPr lang="en-US" dirty="0" err="1" smtClean="0"/>
              <a:t>Replayable</a:t>
            </a:r>
            <a:r>
              <a:rPr lang="en-US" dirty="0" smtClean="0"/>
              <a:t> Yet?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encapsulated </a:t>
            </a:r>
            <a:r>
              <a:rPr lang="en-US" dirty="0" err="1" smtClean="0"/>
              <a:t>expts</a:t>
            </a:r>
            <a:r>
              <a:rPr lang="en-US" dirty="0" smtClean="0"/>
              <a:t> + testbed = replay?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8E8-03A1-4B4A-83F2-33272ACDADCE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914400" y="3733800"/>
            <a:ext cx="914400" cy="838200"/>
            <a:chOff x="4320" y="960"/>
            <a:chExt cx="576" cy="528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4320" y="1152"/>
              <a:ext cx="576" cy="33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" name="Picture 6" descr="another_folder_icon_0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68" y="960"/>
              <a:ext cx="480" cy="480"/>
            </a:xfrm>
            <a:prstGeom prst="rect">
              <a:avLst/>
            </a:prstGeom>
            <a:noFill/>
          </p:spPr>
        </p:pic>
      </p:grp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1143000" y="4495800"/>
            <a:ext cx="2057400" cy="1219200"/>
          </a:xfrm>
          <a:prstGeom prst="can">
            <a:avLst>
              <a:gd name="adj" fmla="val 25000"/>
            </a:avLst>
          </a:prstGeom>
          <a:solidFill>
            <a:schemeClr val="hlink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expt. DB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362200"/>
            <a:ext cx="243681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</p:pic>
      <p:pic>
        <p:nvPicPr>
          <p:cNvPr id="13" name="Picture 9" descr="emula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3657600"/>
            <a:ext cx="2667000" cy="2354263"/>
          </a:xfrm>
          <a:prstGeom prst="rect">
            <a:avLst/>
          </a:prstGeom>
          <a:noFill/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</p:pic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1143000" y="2819400"/>
            <a:ext cx="914400" cy="838200"/>
            <a:chOff x="4320" y="960"/>
            <a:chExt cx="576" cy="528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4320" y="1152"/>
              <a:ext cx="576" cy="33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6" name="Picture 6" descr="another_folder_icon_0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68" y="960"/>
              <a:ext cx="480" cy="480"/>
            </a:xfrm>
            <a:prstGeom prst="rect">
              <a:avLst/>
            </a:prstGeom>
            <a:noFill/>
          </p:spPr>
        </p:pic>
      </p:grpSp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2209800" y="2819400"/>
            <a:ext cx="914400" cy="838200"/>
            <a:chOff x="4320" y="960"/>
            <a:chExt cx="576" cy="528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4320" y="1152"/>
              <a:ext cx="576" cy="33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9" name="Picture 6" descr="another_folder_icon_0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68" y="960"/>
              <a:ext cx="480" cy="480"/>
            </a:xfrm>
            <a:prstGeom prst="rect">
              <a:avLst/>
            </a:prstGeom>
            <a:noFill/>
          </p:spPr>
        </p:pic>
      </p:grpSp>
      <p:grpSp>
        <p:nvGrpSpPr>
          <p:cNvPr id="20" name="Group 4"/>
          <p:cNvGrpSpPr>
            <a:grpSpLocks/>
          </p:cNvGrpSpPr>
          <p:nvPr/>
        </p:nvGrpSpPr>
        <p:grpSpPr bwMode="auto">
          <a:xfrm>
            <a:off x="2514600" y="3733800"/>
            <a:ext cx="914400" cy="838200"/>
            <a:chOff x="4320" y="960"/>
            <a:chExt cx="576" cy="528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4320" y="1152"/>
              <a:ext cx="576" cy="33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2" name="Picture 6" descr="another_folder_icon_0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68" y="960"/>
              <a:ext cx="480" cy="480"/>
            </a:xfrm>
            <a:prstGeom prst="rect">
              <a:avLst/>
            </a:prstGeom>
            <a:noFill/>
          </p:spPr>
        </p:pic>
      </p:grpSp>
      <p:sp>
        <p:nvSpPr>
          <p:cNvPr id="23" name="TextBox 22"/>
          <p:cNvSpPr txBox="1"/>
          <p:nvPr/>
        </p:nvSpPr>
        <p:spPr>
          <a:xfrm>
            <a:off x="3982926" y="3352800"/>
            <a:ext cx="5890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/>
              <a:t>+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ulab">
  <a:themeElements>
    <a:clrScheme name="emulab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emula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emulab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ulab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ulab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ulab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ulab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ulab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ulab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ulab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ulab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ulab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HD:Users:eeide:emulab.pot</Template>
  <TotalTime>1411</TotalTime>
  <Words>483</Words>
  <Application>Microsoft Macintosh PowerPoint</Application>
  <PresentationFormat>On-screen Show (4:3)</PresentationFormat>
  <Paragraphs>139</Paragraphs>
  <Slides>15</Slides>
  <Notes>8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emulab</vt:lpstr>
      <vt:lpstr>Image</vt:lpstr>
      <vt:lpstr>Toward Replayable Research in Networking and Systems</vt:lpstr>
      <vt:lpstr>“Replayable” Research</vt:lpstr>
      <vt:lpstr>Emulab</vt:lpstr>
      <vt:lpstr>Emulab Experiments</vt:lpstr>
      <vt:lpstr>Resources Alone: Not Enough</vt:lpstr>
      <vt:lpstr>Example</vt:lpstr>
      <vt:lpstr>Needs</vt:lpstr>
      <vt:lpstr>Emulab “Workbench”</vt:lpstr>
      <vt:lpstr>Are We Replayable Yet?</vt:lpstr>
      <vt:lpstr>Challenges to Replayability</vt:lpstr>
      <vt:lpstr>Challenges to Replayability</vt:lpstr>
      <vt:lpstr>Challenges to Replayability</vt:lpstr>
      <vt:lpstr>Challenges to Replayability</vt:lpstr>
      <vt:lpstr>Summary</vt:lpstr>
      <vt:lpstr>http://www.emulab.net/</vt:lpstr>
    </vt:vector>
  </TitlesOfParts>
  <Manager/>
  <Company>University of Utah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 Replayable Research in Networking and Systems</dc:title>
  <dc:subject>repeatable research, replayable research</dc:subject>
  <dc:creator>Eric Eide</dc:creator>
  <cp:keywords/>
  <dc:description>Presentation for Archive 2010, the NSF Workshop on Archiving Experiments to Raise Scientific Standards.</dc:description>
  <cp:lastModifiedBy>Eric Eide</cp:lastModifiedBy>
  <cp:revision>111</cp:revision>
  <dcterms:created xsi:type="dcterms:W3CDTF">2010-05-24T19:38:39Z</dcterms:created>
  <dcterms:modified xsi:type="dcterms:W3CDTF">2010-05-24T19:39:52Z</dcterms:modified>
  <cp:category/>
</cp:coreProperties>
</file>